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sldIdLst>
    <p:sldId id="256" r:id="rId2"/>
    <p:sldId id="257" r:id="rId3"/>
    <p:sldId id="270" r:id="rId4"/>
    <p:sldId id="258" r:id="rId5"/>
    <p:sldId id="259" r:id="rId6"/>
    <p:sldId id="272" r:id="rId7"/>
    <p:sldId id="268" r:id="rId8"/>
    <p:sldId id="269" r:id="rId9"/>
    <p:sldId id="271" r:id="rId10"/>
    <p:sldId id="263" r:id="rId11"/>
    <p:sldId id="264" r:id="rId12"/>
    <p:sldId id="265"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4" autoAdjust="0"/>
    <p:restoredTop sz="61765" autoAdjust="0"/>
  </p:normalViewPr>
  <p:slideViewPr>
    <p:cSldViewPr snapToGrid="0">
      <p:cViewPr varScale="1">
        <p:scale>
          <a:sx n="54" d="100"/>
          <a:sy n="54" d="100"/>
        </p:scale>
        <p:origin x="17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E59BE-F5B2-4785-9CD9-8789C10F217D}" type="datetimeFigureOut">
              <a:rPr lang="en-US" smtClean="0"/>
              <a:t>4/6/2017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4EBBCA-DC3E-4D7A-9E75-0C33520A3437}" type="slidenum">
              <a:rPr lang="en-US" smtClean="0"/>
              <a:t>‹#›</a:t>
            </a:fld>
            <a:endParaRPr lang="en-US"/>
          </a:p>
        </p:txBody>
      </p:sp>
    </p:spTree>
    <p:extLst>
      <p:ext uri="{BB962C8B-B14F-4D97-AF65-F5344CB8AC3E}">
        <p14:creationId xmlns:p14="http://schemas.microsoft.com/office/powerpoint/2010/main" val="419701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off, I would like to talk to you about why studying impact craters is important. Or in other words, why do we care? </a:t>
            </a:r>
          </a:p>
          <a:p>
            <a:endParaRPr lang="en-US" baseline="0" dirty="0" smtClean="0"/>
          </a:p>
          <a:p>
            <a:r>
              <a:rPr lang="en-US" dirty="0" smtClean="0"/>
              <a:t>First,</a:t>
            </a:r>
            <a:r>
              <a:rPr lang="en-US" baseline="0" dirty="0" smtClean="0"/>
              <a:t> t</a:t>
            </a:r>
            <a:r>
              <a:rPr lang="en-US" dirty="0" smtClean="0"/>
              <a:t>he </a:t>
            </a:r>
            <a:r>
              <a:rPr lang="en-US" dirty="0" smtClean="0"/>
              <a:t>study of impact craters on Earth is important because it helps us make inferences about impact cratering processes on other terrestrial bodies</a:t>
            </a:r>
            <a:r>
              <a:rPr lang="en-US" dirty="0" smtClean="0"/>
              <a:t>. (Define</a:t>
            </a:r>
            <a:r>
              <a:rPr lang="en-US" baseline="0" dirty="0" smtClean="0"/>
              <a:t> analogue)</a:t>
            </a:r>
            <a:endParaRPr lang="en-US" dirty="0" smtClean="0"/>
          </a:p>
          <a:p>
            <a:r>
              <a:rPr lang="en-US" dirty="0" smtClean="0"/>
              <a:t>Second, craters on Earth that had impact generated hydrothermal systems are analogues </a:t>
            </a:r>
            <a:r>
              <a:rPr lang="en-US" dirty="0" smtClean="0"/>
              <a:t>for potential habitable </a:t>
            </a:r>
            <a:r>
              <a:rPr lang="en-US" dirty="0" smtClean="0"/>
              <a:t>environments on </a:t>
            </a:r>
            <a:r>
              <a:rPr lang="en-US" dirty="0" smtClean="0"/>
              <a:t>early wet Mars</a:t>
            </a:r>
            <a:r>
              <a:rPr lang="en-US" dirty="0" smtClean="0"/>
              <a:t>.</a:t>
            </a:r>
          </a:p>
          <a:p>
            <a:endParaRPr lang="en-US" dirty="0" smtClean="0"/>
          </a:p>
          <a:p>
            <a:r>
              <a:rPr lang="en-US" dirty="0" smtClean="0"/>
              <a:t>So,</a:t>
            </a:r>
            <a:r>
              <a:rPr lang="en-US" baseline="0" dirty="0" smtClean="0"/>
              <a:t> w</a:t>
            </a:r>
            <a:r>
              <a:rPr lang="en-US" dirty="0" smtClean="0"/>
              <a:t>hat</a:t>
            </a:r>
            <a:r>
              <a:rPr lang="en-US" baseline="0" dirty="0" smtClean="0"/>
              <a:t> is a “habitable environment”? One of the most important questions in planetary science is, Could life as we know it have evolved on another planet? Since life as we know it requires liquid water, NASA is investigating this important question by exploring environments on Mars that show geologic evidence for having liquid surface water in the distant past. The Curiosity rover is examining rock units that contain minerals that could ONLY have formed by precipitation from liquid water. </a:t>
            </a:r>
          </a:p>
          <a:p>
            <a:endParaRPr lang="en-US" baseline="0" dirty="0" smtClean="0"/>
          </a:p>
          <a:p>
            <a:endParaRPr lang="en-US" baseline="0" dirty="0" smtClean="0"/>
          </a:p>
          <a:p>
            <a:endParaRPr lang="en-US" baseline="0" dirty="0" smtClean="0"/>
          </a:p>
          <a:p>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04EBBCA-DC3E-4D7A-9E75-0C33520A3437}" type="slidenum">
              <a:rPr lang="en-US" smtClean="0"/>
              <a:t>2</a:t>
            </a:fld>
            <a:endParaRPr lang="en-US"/>
          </a:p>
        </p:txBody>
      </p:sp>
    </p:spTree>
    <p:extLst>
      <p:ext uri="{BB962C8B-B14F-4D97-AF65-F5344CB8AC3E}">
        <p14:creationId xmlns:p14="http://schemas.microsoft.com/office/powerpoint/2010/main" val="4247620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4EBBCA-DC3E-4D7A-9E75-0C33520A3437}" type="slidenum">
              <a:rPr lang="en-US" smtClean="0"/>
              <a:t>11</a:t>
            </a:fld>
            <a:endParaRPr lang="en-US"/>
          </a:p>
        </p:txBody>
      </p:sp>
    </p:spTree>
    <p:extLst>
      <p:ext uri="{BB962C8B-B14F-4D97-AF65-F5344CB8AC3E}">
        <p14:creationId xmlns:p14="http://schemas.microsoft.com/office/powerpoint/2010/main" val="142298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Overview of figure: crater rim, moat, central uplift, lake</a:t>
            </a:r>
          </a:p>
          <a:p>
            <a:endParaRPr lang="en-US" baseline="0" dirty="0" smtClean="0"/>
          </a:p>
          <a:p>
            <a:r>
              <a:rPr lang="en-US" baseline="0" dirty="0" smtClean="0"/>
              <a:t>When an impact crater is formed, the residual heat within the target rocks from the energy of the meteorite impact provides a mechanism for water to remain liquid – at a temperature compatible with life. This is why ancient hydrothermal systems are of interest to planetary scientists – they may have been warm, wet oases suitable for life. </a:t>
            </a:r>
          </a:p>
          <a:p>
            <a:endParaRPr lang="en-US" baseline="0" dirty="0" smtClean="0"/>
          </a:p>
          <a:p>
            <a:r>
              <a:rPr lang="en-US" baseline="0" dirty="0" smtClean="0"/>
              <a:t>Flynn Creek crater is a perfect terrestrial analogue for Martian impact-induced hydrothermal systems.</a:t>
            </a:r>
            <a:endParaRPr lang="en-US" dirty="0" smtClean="0"/>
          </a:p>
          <a:p>
            <a:endParaRPr lang="en-US" dirty="0" smtClean="0"/>
          </a:p>
          <a:p>
            <a:r>
              <a:rPr lang="en-US" baseline="0" dirty="0" smtClean="0"/>
              <a:t>This image shows a cross section of a complex crater with an impact induced hydrothermal system.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04EBBCA-DC3E-4D7A-9E75-0C33520A3437}" type="slidenum">
              <a:rPr lang="en-US" smtClean="0"/>
              <a:t>3</a:t>
            </a:fld>
            <a:endParaRPr lang="en-US"/>
          </a:p>
        </p:txBody>
      </p:sp>
    </p:spTree>
    <p:extLst>
      <p:ext uri="{BB962C8B-B14F-4D97-AF65-F5344CB8AC3E}">
        <p14:creationId xmlns:p14="http://schemas.microsoft.com/office/powerpoint/2010/main" val="97124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Flynn Creek crater is a </a:t>
            </a:r>
            <a:r>
              <a:rPr lang="en-US" dirty="0" smtClean="0"/>
              <a:t>flat-floored, complex </a:t>
            </a:r>
            <a:r>
              <a:rPr lang="en-US" dirty="0" smtClean="0"/>
              <a:t>marine impact crater approximately 200 meters deep and 3.8 kilometers in diameter. It formed 360-million years ago in what is now north central Tennessee. </a:t>
            </a:r>
            <a:r>
              <a:rPr lang="en-US" dirty="0" smtClean="0"/>
              <a:t>The impact</a:t>
            </a:r>
            <a:r>
              <a:rPr lang="en-US" baseline="0" dirty="0" smtClean="0"/>
              <a:t> occurred into carbonate target rocks within a shallow sea. This marine setting, coupled with residual heat from the impact, generated a hydrothermal system within the crater for hundreds to thousands of years after the impact.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first image is a google earth image of what Flynn Creek looks like currently (doesn’t really look like a crater</a:t>
            </a:r>
            <a:r>
              <a:rPr lang="en-US" baseline="0" dirty="0" smtClean="0"/>
              <a:t>): immediate deposition of Chattanooga shale, subsequent deformation and erosion produced the current morphology of the crater.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1960’s and 70’s, Dr. David Roddy of the USGS Astrogeology directed a drilling campaign at Flynn Creek, which produced over 2200 boxes of drill core, from a total of 18 drill cores.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Figure B </a:t>
            </a:r>
            <a:r>
              <a:rPr lang="en-US" baseline="0" dirty="0" smtClean="0"/>
              <a:t>is a map of the locations of the drill cores. The central uplift of the crater is the inner circle</a:t>
            </a:r>
            <a:r>
              <a:rPr lang="en-US" baseline="0" dirty="0" smtClean="0"/>
              <a:t>. My research used samples from these drill cores.</a:t>
            </a:r>
            <a:endParaRPr lang="en-US" dirty="0" smtClean="0"/>
          </a:p>
          <a:p>
            <a:endParaRPr lang="en-US" dirty="0"/>
          </a:p>
        </p:txBody>
      </p:sp>
      <p:sp>
        <p:nvSpPr>
          <p:cNvPr id="4" name="Slide Number Placeholder 3"/>
          <p:cNvSpPr>
            <a:spLocks noGrp="1"/>
          </p:cNvSpPr>
          <p:nvPr>
            <p:ph type="sldNum" sz="quarter" idx="10"/>
          </p:nvPr>
        </p:nvSpPr>
        <p:spPr/>
        <p:txBody>
          <a:bodyPr/>
          <a:lstStyle/>
          <a:p>
            <a:fld id="{D04EBBCA-DC3E-4D7A-9E75-0C33520A3437}" type="slidenum">
              <a:rPr lang="en-US" smtClean="0"/>
              <a:t>4</a:t>
            </a:fld>
            <a:endParaRPr lang="en-US"/>
          </a:p>
        </p:txBody>
      </p:sp>
    </p:spTree>
    <p:extLst>
      <p:ext uri="{BB962C8B-B14F-4D97-AF65-F5344CB8AC3E}">
        <p14:creationId xmlns:p14="http://schemas.microsoft.com/office/powerpoint/2010/main" val="400576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work</a:t>
            </a:r>
            <a:r>
              <a:rPr lang="en-US" baseline="0" dirty="0" smtClean="0"/>
              <a:t> on text for this later.</a:t>
            </a:r>
          </a:p>
          <a:p>
            <a:endParaRPr lang="en-US" baseline="0" dirty="0" smtClean="0"/>
          </a:p>
          <a:p>
            <a:r>
              <a:rPr lang="en-US" baseline="0" dirty="0" smtClean="0"/>
              <a:t>You don’t need to say anything about how the photography was done via student contract – just lump it all together for brevity.</a:t>
            </a:r>
            <a:endParaRPr lang="en-US" dirty="0"/>
          </a:p>
        </p:txBody>
      </p:sp>
      <p:sp>
        <p:nvSpPr>
          <p:cNvPr id="4" name="Slide Number Placeholder 3"/>
          <p:cNvSpPr>
            <a:spLocks noGrp="1"/>
          </p:cNvSpPr>
          <p:nvPr>
            <p:ph type="sldNum" sz="quarter" idx="10"/>
          </p:nvPr>
        </p:nvSpPr>
        <p:spPr/>
        <p:txBody>
          <a:bodyPr/>
          <a:lstStyle/>
          <a:p>
            <a:fld id="{D04EBBCA-DC3E-4D7A-9E75-0C33520A3437}" type="slidenum">
              <a:rPr lang="en-US" smtClean="0"/>
              <a:t>5</a:t>
            </a:fld>
            <a:endParaRPr lang="en-US"/>
          </a:p>
        </p:txBody>
      </p:sp>
    </p:spTree>
    <p:extLst>
      <p:ext uri="{BB962C8B-B14F-4D97-AF65-F5344CB8AC3E}">
        <p14:creationId xmlns:p14="http://schemas.microsoft.com/office/powerpoint/2010/main" val="1135807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Hydrothermal systems alter the original parent rock mineral assemblage via </a:t>
            </a:r>
            <a:r>
              <a:rPr lang="en-US" dirty="0" err="1" smtClean="0"/>
              <a:t>metasomatism</a:t>
            </a:r>
            <a:r>
              <a:rPr lang="en-US" dirty="0" smtClean="0"/>
              <a:t> – circulating</a:t>
            </a:r>
            <a:r>
              <a:rPr lang="en-US" baseline="0" dirty="0" smtClean="0"/>
              <a:t> water dissolves minerals, and precipitates specific minerals depending on the temperature and pressure of the system </a:t>
            </a:r>
            <a:r>
              <a:rPr lang="en-US" baseline="0" dirty="0" err="1" smtClean="0"/>
              <a:t>etc</a:t>
            </a:r>
            <a:r>
              <a:rPr lang="en-US" baseline="0" dirty="0" smtClean="0"/>
              <a:t> etc. The resulting mineral assemblage is therefore dependent upon the original rock types.</a:t>
            </a:r>
            <a:endParaRPr lang="en-US" dirty="0" smtClean="0"/>
          </a:p>
          <a:p>
            <a:endParaRPr lang="en-US" dirty="0" smtClean="0"/>
          </a:p>
          <a:p>
            <a:endParaRPr lang="en-US" dirty="0" smtClean="0"/>
          </a:p>
          <a:p>
            <a:r>
              <a:rPr lang="en-US" dirty="0" smtClean="0"/>
              <a:t>Here </a:t>
            </a:r>
            <a:r>
              <a:rPr lang="en-US" dirty="0" smtClean="0"/>
              <a:t>we have</a:t>
            </a:r>
            <a:r>
              <a:rPr lang="en-US" baseline="0" dirty="0" smtClean="0"/>
              <a:t> a stratigraphic column from Flynn Creek crater which shows the target rock type. Limestone Dolomite</a:t>
            </a:r>
          </a:p>
          <a:p>
            <a:endParaRPr lang="en-US" baseline="0" dirty="0" smtClean="0"/>
          </a:p>
        </p:txBody>
      </p:sp>
      <p:sp>
        <p:nvSpPr>
          <p:cNvPr id="4" name="Slide Number Placeholder 3"/>
          <p:cNvSpPr>
            <a:spLocks noGrp="1"/>
          </p:cNvSpPr>
          <p:nvPr>
            <p:ph type="sldNum" sz="quarter" idx="10"/>
          </p:nvPr>
        </p:nvSpPr>
        <p:spPr/>
        <p:txBody>
          <a:bodyPr/>
          <a:lstStyle/>
          <a:p>
            <a:fld id="{D04EBBCA-DC3E-4D7A-9E75-0C33520A3437}" type="slidenum">
              <a:rPr lang="en-US" smtClean="0"/>
              <a:t>6</a:t>
            </a:fld>
            <a:endParaRPr lang="en-US"/>
          </a:p>
        </p:txBody>
      </p:sp>
    </p:spTree>
    <p:extLst>
      <p:ext uri="{BB962C8B-B14F-4D97-AF65-F5344CB8AC3E}">
        <p14:creationId xmlns:p14="http://schemas.microsoft.com/office/powerpoint/2010/main" val="117015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I analyzed</a:t>
            </a:r>
            <a:r>
              <a:rPr lang="en-US" baseline="0" dirty="0" smtClean="0"/>
              <a:t> several thin section. The first step was to take photomicrographs using the petrographic microscope, which I did at USGS. Then I used the scanning electron microscope at </a:t>
            </a:r>
            <a:r>
              <a:rPr lang="en-US" baseline="0" dirty="0" err="1" smtClean="0"/>
              <a:t>NAU</a:t>
            </a:r>
            <a:r>
              <a:rPr lang="en-US" baseline="0" dirty="0" smtClean="0"/>
              <a:t> to image the thin sections and qualitatively identify minerals using the EDS – electron dispersive spectrometer.</a:t>
            </a:r>
          </a:p>
          <a:p>
            <a:pPr lvl="1"/>
            <a:endParaRPr lang="en-US" baseline="0" dirty="0" smtClean="0"/>
          </a:p>
          <a:p>
            <a:pPr lvl="1"/>
            <a:r>
              <a:rPr lang="en-US" baseline="0" dirty="0" smtClean="0"/>
              <a:t>This image shows minerals produced by hydrothermal alteration of the target parent rocks.</a:t>
            </a:r>
          </a:p>
          <a:p>
            <a:pPr lvl="1"/>
            <a:endParaRPr lang="en-US" baseline="0" dirty="0" smtClean="0"/>
          </a:p>
          <a:p>
            <a:pPr lvl="1"/>
            <a:r>
              <a:rPr lang="en-US" baseline="0" dirty="0" smtClean="0"/>
              <a:t>….fill in more later</a:t>
            </a:r>
            <a:endParaRPr lang="en-US" dirty="0" smtClean="0"/>
          </a:p>
          <a:p>
            <a:pPr lvl="1"/>
            <a:endParaRPr lang="en-US" dirty="0" smtClean="0"/>
          </a:p>
          <a:p>
            <a:pPr lvl="1"/>
            <a:r>
              <a:rPr lang="en-US" dirty="0" smtClean="0"/>
              <a:t>(</a:t>
            </a:r>
            <a:r>
              <a:rPr lang="en-US" dirty="0" err="1" smtClean="0"/>
              <a:t>Wollastonite</a:t>
            </a:r>
            <a:r>
              <a:rPr lang="en-US" baseline="0" dirty="0" smtClean="0"/>
              <a:t> is pronounced wool-ass-ton-</a:t>
            </a:r>
            <a:r>
              <a:rPr lang="en-US" baseline="0" dirty="0" err="1" smtClean="0"/>
              <a:t>ite</a:t>
            </a:r>
            <a:r>
              <a:rPr lang="en-US" baseline="0" dirty="0" smtClean="0"/>
              <a:t>)</a:t>
            </a:r>
            <a:endParaRPr lang="en-US" dirty="0" smtClean="0"/>
          </a:p>
          <a:p>
            <a:pPr lvl="1"/>
            <a:endParaRPr lang="en-US" dirty="0" smtClean="0"/>
          </a:p>
          <a:p>
            <a:pPr lvl="1"/>
            <a:endParaRPr lang="en-US" dirty="0" smtClean="0"/>
          </a:p>
          <a:p>
            <a:pPr lvl="1"/>
            <a:r>
              <a:rPr lang="en-US" dirty="0" smtClean="0"/>
              <a:t>So </a:t>
            </a:r>
            <a:r>
              <a:rPr lang="en-US" dirty="0" smtClean="0"/>
              <a:t>what does this mean?!? </a:t>
            </a:r>
          </a:p>
          <a:p>
            <a:pPr lvl="2"/>
            <a:r>
              <a:rPr lang="en-US" dirty="0" smtClean="0"/>
              <a:t>We know the input (original rock type) and we know the output (based on cores from Flynn creek)… Now we need to determine the temperatures at which these minerals crystallized. </a:t>
            </a:r>
          </a:p>
          <a:p>
            <a:pPr lvl="2"/>
            <a:endParaRPr lang="en-US" dirty="0" smtClean="0"/>
          </a:p>
          <a:p>
            <a:pPr lvl="2"/>
            <a:r>
              <a:rPr lang="en-US" dirty="0" smtClean="0"/>
              <a:t>Point out dolomitic</a:t>
            </a:r>
            <a:r>
              <a:rPr lang="en-US" baseline="0" dirty="0" smtClean="0"/>
              <a:t> lithic, a chunk of target rock.</a:t>
            </a:r>
            <a:endParaRPr lang="en-US" dirty="0" smtClean="0"/>
          </a:p>
          <a:p>
            <a:pPr lvl="2"/>
            <a:endParaRPr lang="en-US" dirty="0" smtClean="0"/>
          </a:p>
          <a:p>
            <a:pPr lvl="2"/>
            <a:r>
              <a:rPr lang="en-US" dirty="0" smtClean="0"/>
              <a:t>The minerals</a:t>
            </a:r>
            <a:r>
              <a:rPr lang="en-US" baseline="0" dirty="0" smtClean="0"/>
              <a:t> found, including barite and fluorite are very helpful. These minerals are not found in the target rock, which suggests there was indeed a hydrothermal system. </a:t>
            </a:r>
            <a:endParaRPr lang="en-US" dirty="0" smtClean="0"/>
          </a:p>
          <a:p>
            <a:endParaRPr lang="en-US" dirty="0"/>
          </a:p>
        </p:txBody>
      </p:sp>
      <p:sp>
        <p:nvSpPr>
          <p:cNvPr id="4" name="Slide Number Placeholder 3"/>
          <p:cNvSpPr>
            <a:spLocks noGrp="1"/>
          </p:cNvSpPr>
          <p:nvPr>
            <p:ph type="sldNum" sz="quarter" idx="10"/>
          </p:nvPr>
        </p:nvSpPr>
        <p:spPr/>
        <p:txBody>
          <a:bodyPr/>
          <a:lstStyle/>
          <a:p>
            <a:fld id="{56C73F66-4EB5-41BC-B5FE-D9F7A3782807}" type="slidenum">
              <a:rPr lang="en-US" smtClean="0"/>
              <a:t>7</a:t>
            </a:fld>
            <a:endParaRPr lang="en-US"/>
          </a:p>
        </p:txBody>
      </p:sp>
    </p:spTree>
    <p:extLst>
      <p:ext uri="{BB962C8B-B14F-4D97-AF65-F5344CB8AC3E}">
        <p14:creationId xmlns:p14="http://schemas.microsoft.com/office/powerpoint/2010/main" val="238246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Explain cross polarized light and why we use </a:t>
            </a:r>
            <a:r>
              <a:rPr lang="en-US" baseline="0" dirty="0" smtClean="0"/>
              <a:t>it</a:t>
            </a:r>
          </a:p>
          <a:p>
            <a:endParaRPr lang="en-US" baseline="0" dirty="0" smtClean="0"/>
          </a:p>
          <a:p>
            <a:r>
              <a:rPr lang="en-US" baseline="0" dirty="0" smtClean="0"/>
              <a:t>More textures and minerals….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6C73F66-4EB5-41BC-B5FE-D9F7A3782807}" type="slidenum">
              <a:rPr lang="en-US" smtClean="0"/>
              <a:t>8</a:t>
            </a:fld>
            <a:endParaRPr lang="en-US"/>
          </a:p>
        </p:txBody>
      </p:sp>
    </p:spTree>
    <p:extLst>
      <p:ext uri="{BB962C8B-B14F-4D97-AF65-F5344CB8AC3E}">
        <p14:creationId xmlns:p14="http://schemas.microsoft.com/office/powerpoint/2010/main" val="305259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terrestrial impact craters also have hydrothermal systems</a:t>
            </a:r>
          </a:p>
          <a:p>
            <a:r>
              <a:rPr lang="en-US" baseline="0" dirty="0" smtClean="0"/>
              <a:t>As a first approximation for the temperature range, I compared the FC mineral assemblage to theirs </a:t>
            </a:r>
            <a:endParaRPr lang="en-US" dirty="0"/>
          </a:p>
        </p:txBody>
      </p:sp>
      <p:sp>
        <p:nvSpPr>
          <p:cNvPr id="4" name="Slide Number Placeholder 3"/>
          <p:cNvSpPr>
            <a:spLocks noGrp="1"/>
          </p:cNvSpPr>
          <p:nvPr>
            <p:ph type="sldNum" sz="quarter" idx="10"/>
          </p:nvPr>
        </p:nvSpPr>
        <p:spPr/>
        <p:txBody>
          <a:bodyPr/>
          <a:lstStyle/>
          <a:p>
            <a:fld id="{D04EBBCA-DC3E-4D7A-9E75-0C33520A3437}" type="slidenum">
              <a:rPr lang="en-US" smtClean="0"/>
              <a:t>9</a:t>
            </a:fld>
            <a:endParaRPr lang="en-US"/>
          </a:p>
        </p:txBody>
      </p:sp>
    </p:spTree>
    <p:extLst>
      <p:ext uri="{BB962C8B-B14F-4D97-AF65-F5344CB8AC3E}">
        <p14:creationId xmlns:p14="http://schemas.microsoft.com/office/powerpoint/2010/main" val="3619816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something about </a:t>
            </a:r>
            <a:r>
              <a:rPr lang="en-US" dirty="0" err="1" smtClean="0"/>
              <a:t>astrobiological</a:t>
            </a:r>
            <a:r>
              <a:rPr lang="en-US" smtClean="0"/>
              <a:t> implications</a:t>
            </a:r>
            <a:endParaRPr lang="en-US" dirty="0"/>
          </a:p>
        </p:txBody>
      </p:sp>
      <p:sp>
        <p:nvSpPr>
          <p:cNvPr id="4" name="Slide Number Placeholder 3"/>
          <p:cNvSpPr>
            <a:spLocks noGrp="1"/>
          </p:cNvSpPr>
          <p:nvPr>
            <p:ph type="sldNum" sz="quarter" idx="10"/>
          </p:nvPr>
        </p:nvSpPr>
        <p:spPr/>
        <p:txBody>
          <a:bodyPr/>
          <a:lstStyle/>
          <a:p>
            <a:fld id="{D04EBBCA-DC3E-4D7A-9E75-0C33520A3437}" type="slidenum">
              <a:rPr lang="en-US" smtClean="0"/>
              <a:t>10</a:t>
            </a:fld>
            <a:endParaRPr lang="en-US"/>
          </a:p>
        </p:txBody>
      </p:sp>
    </p:spTree>
    <p:extLst>
      <p:ext uri="{BB962C8B-B14F-4D97-AF65-F5344CB8AC3E}">
        <p14:creationId xmlns:p14="http://schemas.microsoft.com/office/powerpoint/2010/main" val="639327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562A954-E56D-4993-BC68-7663B325DC3D}"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15A26-81BF-4406-AFFC-212A57D2A024}" type="slidenum">
              <a:rPr lang="en-US" smtClean="0"/>
              <a:t>‹#›</a:t>
            </a:fld>
            <a:endParaRPr lang="en-US"/>
          </a:p>
        </p:txBody>
      </p:sp>
    </p:spTree>
    <p:extLst>
      <p:ext uri="{BB962C8B-B14F-4D97-AF65-F5344CB8AC3E}">
        <p14:creationId xmlns:p14="http://schemas.microsoft.com/office/powerpoint/2010/main" val="36493128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62A954-E56D-4993-BC68-7663B325DC3D}"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15A26-81BF-4406-AFFC-212A57D2A024}" type="slidenum">
              <a:rPr lang="en-US" smtClean="0"/>
              <a:t>‹#›</a:t>
            </a:fld>
            <a:endParaRPr lang="en-US"/>
          </a:p>
        </p:txBody>
      </p:sp>
    </p:spTree>
    <p:extLst>
      <p:ext uri="{BB962C8B-B14F-4D97-AF65-F5344CB8AC3E}">
        <p14:creationId xmlns:p14="http://schemas.microsoft.com/office/powerpoint/2010/main" val="15689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62A954-E56D-4993-BC68-7663B325DC3D}"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15A26-81BF-4406-AFFC-212A57D2A024}" type="slidenum">
              <a:rPr lang="en-US" smtClean="0"/>
              <a:t>‹#›</a:t>
            </a:fld>
            <a:endParaRPr lang="en-US"/>
          </a:p>
        </p:txBody>
      </p:sp>
    </p:spTree>
    <p:extLst>
      <p:ext uri="{BB962C8B-B14F-4D97-AF65-F5344CB8AC3E}">
        <p14:creationId xmlns:p14="http://schemas.microsoft.com/office/powerpoint/2010/main" val="2607131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62A954-E56D-4993-BC68-7663B325DC3D}"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15A26-81BF-4406-AFFC-212A57D2A024}" type="slidenum">
              <a:rPr lang="en-US" smtClean="0"/>
              <a:t>‹#›</a:t>
            </a:fld>
            <a:endParaRPr lang="en-US"/>
          </a:p>
        </p:txBody>
      </p:sp>
    </p:spTree>
    <p:extLst>
      <p:ext uri="{BB962C8B-B14F-4D97-AF65-F5344CB8AC3E}">
        <p14:creationId xmlns:p14="http://schemas.microsoft.com/office/powerpoint/2010/main" val="631340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562A954-E56D-4993-BC68-7663B325DC3D}" type="datetimeFigureOut">
              <a:rPr lang="en-US" smtClean="0"/>
              <a:t>4/6/2017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15A26-81BF-4406-AFFC-212A57D2A024}" type="slidenum">
              <a:rPr lang="en-US" smtClean="0"/>
              <a:t>‹#›</a:t>
            </a:fld>
            <a:endParaRPr lang="en-US"/>
          </a:p>
        </p:txBody>
      </p:sp>
    </p:spTree>
    <p:extLst>
      <p:ext uri="{BB962C8B-B14F-4D97-AF65-F5344CB8AC3E}">
        <p14:creationId xmlns:p14="http://schemas.microsoft.com/office/powerpoint/2010/main" val="132470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562A954-E56D-4993-BC68-7663B325DC3D}"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15A26-81BF-4406-AFFC-212A57D2A024}" type="slidenum">
              <a:rPr lang="en-US" smtClean="0"/>
              <a:t>‹#›</a:t>
            </a:fld>
            <a:endParaRPr lang="en-US"/>
          </a:p>
        </p:txBody>
      </p:sp>
    </p:spTree>
    <p:extLst>
      <p:ext uri="{BB962C8B-B14F-4D97-AF65-F5344CB8AC3E}">
        <p14:creationId xmlns:p14="http://schemas.microsoft.com/office/powerpoint/2010/main" val="69870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562A954-E56D-4993-BC68-7663B325DC3D}" type="datetimeFigureOut">
              <a:rPr lang="en-US" smtClean="0"/>
              <a:t>4/6/2017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F15A26-81BF-4406-AFFC-212A57D2A024}" type="slidenum">
              <a:rPr lang="en-US" smtClean="0"/>
              <a:t>‹#›</a:t>
            </a:fld>
            <a:endParaRPr lang="en-US"/>
          </a:p>
        </p:txBody>
      </p:sp>
    </p:spTree>
    <p:extLst>
      <p:ext uri="{BB962C8B-B14F-4D97-AF65-F5344CB8AC3E}">
        <p14:creationId xmlns:p14="http://schemas.microsoft.com/office/powerpoint/2010/main" val="2165769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562A954-E56D-4993-BC68-7663B325DC3D}" type="datetimeFigureOut">
              <a:rPr lang="en-US" smtClean="0"/>
              <a:t>4/6/2017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F15A26-81BF-4406-AFFC-212A57D2A024}" type="slidenum">
              <a:rPr lang="en-US" smtClean="0"/>
              <a:t>‹#›</a:t>
            </a:fld>
            <a:endParaRPr lang="en-US"/>
          </a:p>
        </p:txBody>
      </p:sp>
    </p:spTree>
    <p:extLst>
      <p:ext uri="{BB962C8B-B14F-4D97-AF65-F5344CB8AC3E}">
        <p14:creationId xmlns:p14="http://schemas.microsoft.com/office/powerpoint/2010/main" val="333813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62A954-E56D-4993-BC68-7663B325DC3D}" type="datetimeFigureOut">
              <a:rPr lang="en-US" smtClean="0"/>
              <a:t>4/6/2017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F15A26-81BF-4406-AFFC-212A57D2A024}" type="slidenum">
              <a:rPr lang="en-US" smtClean="0"/>
              <a:t>‹#›</a:t>
            </a:fld>
            <a:endParaRPr lang="en-US"/>
          </a:p>
        </p:txBody>
      </p:sp>
    </p:spTree>
    <p:extLst>
      <p:ext uri="{BB962C8B-B14F-4D97-AF65-F5344CB8AC3E}">
        <p14:creationId xmlns:p14="http://schemas.microsoft.com/office/powerpoint/2010/main" val="1222709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62A954-E56D-4993-BC68-7663B325DC3D}"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15A26-81BF-4406-AFFC-212A57D2A024}" type="slidenum">
              <a:rPr lang="en-US" smtClean="0"/>
              <a:t>‹#›</a:t>
            </a:fld>
            <a:endParaRPr lang="en-US"/>
          </a:p>
        </p:txBody>
      </p:sp>
    </p:spTree>
    <p:extLst>
      <p:ext uri="{BB962C8B-B14F-4D97-AF65-F5344CB8AC3E}">
        <p14:creationId xmlns:p14="http://schemas.microsoft.com/office/powerpoint/2010/main" val="859053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562A954-E56D-4993-BC68-7663B325DC3D}" type="datetimeFigureOut">
              <a:rPr lang="en-US" smtClean="0"/>
              <a:t>4/6/2017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15A26-81BF-4406-AFFC-212A57D2A024}" type="slidenum">
              <a:rPr lang="en-US" smtClean="0"/>
              <a:t>‹#›</a:t>
            </a:fld>
            <a:endParaRPr lang="en-US"/>
          </a:p>
        </p:txBody>
      </p:sp>
    </p:spTree>
    <p:extLst>
      <p:ext uri="{BB962C8B-B14F-4D97-AF65-F5344CB8AC3E}">
        <p14:creationId xmlns:p14="http://schemas.microsoft.com/office/powerpoint/2010/main" val="194349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62A954-E56D-4993-BC68-7663B325DC3D}" type="datetimeFigureOut">
              <a:rPr lang="en-US" smtClean="0"/>
              <a:t>4/6/2017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F15A26-81BF-4406-AFFC-212A57D2A024}" type="slidenum">
              <a:rPr lang="en-US" smtClean="0"/>
              <a:t>‹#›</a:t>
            </a:fld>
            <a:endParaRPr lang="en-US"/>
          </a:p>
        </p:txBody>
      </p:sp>
    </p:spTree>
    <p:extLst>
      <p:ext uri="{BB962C8B-B14F-4D97-AF65-F5344CB8AC3E}">
        <p14:creationId xmlns:p14="http://schemas.microsoft.com/office/powerpoint/2010/main" val="223973823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61974"/>
            <a:ext cx="9144000" cy="2947989"/>
          </a:xfrm>
        </p:spPr>
        <p:txBody>
          <a:bodyPr>
            <a:normAutofit/>
          </a:bodyPr>
          <a:lstStyle/>
          <a:p>
            <a:r>
              <a:rPr lang="en-US" dirty="0"/>
              <a:t>Analysis of hydrothermal </a:t>
            </a:r>
            <a:r>
              <a:rPr lang="en-US" dirty="0" smtClean="0"/>
              <a:t>alteration of the Flynn Creek impact crater</a:t>
            </a:r>
            <a:endParaRPr lang="en-US" dirty="0"/>
          </a:p>
        </p:txBody>
      </p:sp>
      <p:sp>
        <p:nvSpPr>
          <p:cNvPr id="3" name="Subtitle 2"/>
          <p:cNvSpPr>
            <a:spLocks noGrp="1"/>
          </p:cNvSpPr>
          <p:nvPr>
            <p:ph type="subTitle" idx="1"/>
          </p:nvPr>
        </p:nvSpPr>
        <p:spPr>
          <a:xfrm>
            <a:off x="1389184" y="4071938"/>
            <a:ext cx="9144000" cy="1655762"/>
          </a:xfrm>
        </p:spPr>
        <p:txBody>
          <a:bodyPr/>
          <a:lstStyle/>
          <a:p>
            <a:r>
              <a:rPr lang="en-US" dirty="0" smtClean="0"/>
              <a:t>Haley Leonard</a:t>
            </a:r>
          </a:p>
          <a:p>
            <a:r>
              <a:rPr lang="en-US" dirty="0" smtClean="0"/>
              <a:t>Mentored by </a:t>
            </a:r>
            <a:r>
              <a:rPr lang="en-US" dirty="0" err="1" smtClean="0"/>
              <a:t>Tenielle</a:t>
            </a:r>
            <a:r>
              <a:rPr lang="en-US" dirty="0" smtClean="0"/>
              <a:t> Gaither</a:t>
            </a:r>
          </a:p>
          <a:p>
            <a:r>
              <a:rPr lang="en-US" dirty="0" smtClean="0"/>
              <a:t>USGS Astrogeology Science Center</a:t>
            </a:r>
          </a:p>
        </p:txBody>
      </p:sp>
      <p:pic>
        <p:nvPicPr>
          <p:cNvPr id="4" name="Picture 3"/>
          <p:cNvPicPr>
            <a:picLocks noChangeAspect="1"/>
          </p:cNvPicPr>
          <p:nvPr/>
        </p:nvPicPr>
        <p:blipFill>
          <a:blip r:embed="rId2"/>
          <a:stretch>
            <a:fillRect/>
          </a:stretch>
        </p:blipFill>
        <p:spPr>
          <a:xfrm>
            <a:off x="1" y="5003025"/>
            <a:ext cx="1389183" cy="18545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9889" y="5392704"/>
            <a:ext cx="1812111" cy="146488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79889" y="-1"/>
            <a:ext cx="1812112" cy="668216"/>
          </a:xfrm>
          <a:prstGeom prst="rect">
            <a:avLst/>
          </a:prstGeom>
          <a:solidFill>
            <a:schemeClr val="accent4">
              <a:lumMod val="20000"/>
              <a:lumOff val="80000"/>
            </a:schemeClr>
          </a:solidFill>
        </p:spPr>
      </p:pic>
      <p:pic>
        <p:nvPicPr>
          <p:cNvPr id="6" name="Picture 5"/>
          <p:cNvPicPr>
            <a:picLocks noChangeAspect="1"/>
          </p:cNvPicPr>
          <p:nvPr/>
        </p:nvPicPr>
        <p:blipFill>
          <a:blip r:embed="rId5"/>
          <a:stretch>
            <a:fillRect/>
          </a:stretch>
        </p:blipFill>
        <p:spPr>
          <a:xfrm>
            <a:off x="0" y="-1"/>
            <a:ext cx="2096942" cy="668216"/>
          </a:xfrm>
          <a:prstGeom prst="rect">
            <a:avLst/>
          </a:prstGeom>
        </p:spPr>
      </p:pic>
    </p:spTree>
    <p:extLst>
      <p:ext uri="{BB962C8B-B14F-4D97-AF65-F5344CB8AC3E}">
        <p14:creationId xmlns:p14="http://schemas.microsoft.com/office/powerpoint/2010/main" val="2546334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0515600" cy="1325563"/>
          </a:xfrm>
        </p:spPr>
        <p:txBody>
          <a:bodyPr/>
          <a:lstStyle/>
          <a:p>
            <a:r>
              <a:rPr lang="en-US" dirty="0" smtClean="0"/>
              <a:t>Discussion</a:t>
            </a:r>
            <a:endParaRPr lang="en-US" dirty="0"/>
          </a:p>
        </p:txBody>
      </p:sp>
      <p:sp>
        <p:nvSpPr>
          <p:cNvPr id="3" name="Content Placeholder 2"/>
          <p:cNvSpPr>
            <a:spLocks noGrp="1"/>
          </p:cNvSpPr>
          <p:nvPr>
            <p:ph idx="1"/>
          </p:nvPr>
        </p:nvSpPr>
        <p:spPr>
          <a:xfrm>
            <a:off x="499680" y="1004393"/>
            <a:ext cx="10515600" cy="4351338"/>
          </a:xfrm>
        </p:spPr>
        <p:txBody>
          <a:bodyPr/>
          <a:lstStyle/>
          <a:p>
            <a:r>
              <a:rPr lang="en-US" dirty="0" smtClean="0"/>
              <a:t>Mineral assemblage</a:t>
            </a:r>
          </a:p>
          <a:p>
            <a:pPr lvl="1"/>
            <a:r>
              <a:rPr lang="en-US" dirty="0" smtClean="0"/>
              <a:t>Defines temperature range of hydrothermal system</a:t>
            </a:r>
          </a:p>
          <a:p>
            <a:pPr marL="0" indent="0">
              <a:buNone/>
            </a:pPr>
            <a:endParaRPr lang="en-US" dirty="0" smtClean="0"/>
          </a:p>
        </p:txBody>
      </p:sp>
      <p:grpSp>
        <p:nvGrpSpPr>
          <p:cNvPr id="11" name="Group 10"/>
          <p:cNvGrpSpPr/>
          <p:nvPr/>
        </p:nvGrpSpPr>
        <p:grpSpPr>
          <a:xfrm>
            <a:off x="499680" y="1956338"/>
            <a:ext cx="11073195" cy="4403785"/>
            <a:chOff x="521843" y="1210018"/>
            <a:chExt cx="11212957" cy="503838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54841"/>
              <a:ext cx="11201400" cy="4993559"/>
            </a:xfrm>
            <a:prstGeom prst="rect">
              <a:avLst/>
            </a:prstGeom>
          </p:spPr>
        </p:pic>
        <p:sp>
          <p:nvSpPr>
            <p:cNvPr id="6" name="TextBox 5"/>
            <p:cNvSpPr txBox="1"/>
            <p:nvPr/>
          </p:nvSpPr>
          <p:spPr>
            <a:xfrm>
              <a:off x="2122641" y="2512676"/>
              <a:ext cx="1047082" cy="400110"/>
            </a:xfrm>
            <a:prstGeom prst="rect">
              <a:avLst/>
            </a:prstGeom>
            <a:noFill/>
          </p:spPr>
          <p:txBody>
            <a:bodyPr wrap="none" rtlCol="0">
              <a:spAutoFit/>
            </a:bodyPr>
            <a:lstStyle/>
            <a:p>
              <a:r>
                <a:rPr lang="en-US" sz="2000" b="1" dirty="0" smtClean="0">
                  <a:solidFill>
                    <a:srgbClr val="0070C0"/>
                  </a:solidFill>
                  <a:effectLst>
                    <a:outerShdw blurRad="38100" dist="38100" dir="2700000" algn="tl">
                      <a:srgbClr val="000000">
                        <a:alpha val="43137"/>
                      </a:srgbClr>
                    </a:outerShdw>
                  </a:effectLst>
                </a:rPr>
                <a:t>&gt;300 C</a:t>
              </a:r>
              <a:endParaRPr lang="en-US" sz="2000" b="1" dirty="0">
                <a:solidFill>
                  <a:srgbClr val="0070C0"/>
                </a:solidFill>
                <a:effectLst>
                  <a:outerShdw blurRad="38100" dist="38100" dir="2700000" algn="tl">
                    <a:srgbClr val="000000">
                      <a:alpha val="43137"/>
                    </a:srgbClr>
                  </a:outerShdw>
                </a:effectLst>
              </a:endParaRPr>
            </a:p>
          </p:txBody>
        </p:sp>
        <p:sp>
          <p:nvSpPr>
            <p:cNvPr id="7" name="TextBox 6"/>
            <p:cNvSpPr txBox="1"/>
            <p:nvPr/>
          </p:nvSpPr>
          <p:spPr>
            <a:xfrm>
              <a:off x="1066800" y="3429000"/>
              <a:ext cx="2289409" cy="400110"/>
            </a:xfrm>
            <a:prstGeom prst="rect">
              <a:avLst/>
            </a:prstGeom>
            <a:noFill/>
          </p:spPr>
          <p:txBody>
            <a:bodyPr wrap="none" rtlCol="0">
              <a:spAutoFit/>
            </a:bodyPr>
            <a:lstStyle/>
            <a:p>
              <a:r>
                <a:rPr lang="en-US" sz="2000" b="1" dirty="0" smtClean="0">
                  <a:solidFill>
                    <a:srgbClr val="0070C0"/>
                  </a:solidFill>
                  <a:effectLst>
                    <a:outerShdw blurRad="38100" dist="38100" dir="2700000" algn="tl">
                      <a:srgbClr val="000000">
                        <a:alpha val="43137"/>
                      </a:srgbClr>
                    </a:outerShdw>
                  </a:effectLst>
                </a:rPr>
                <a:t>300 – 150/100 C </a:t>
              </a:r>
              <a:endParaRPr lang="en-US" sz="2000" b="1" dirty="0">
                <a:solidFill>
                  <a:srgbClr val="0070C0"/>
                </a:solidFill>
                <a:effectLst>
                  <a:outerShdw blurRad="38100" dist="38100" dir="2700000" algn="tl">
                    <a:srgbClr val="000000">
                      <a:alpha val="43137"/>
                    </a:srgbClr>
                  </a:outerShdw>
                </a:effectLst>
              </a:endParaRPr>
            </a:p>
          </p:txBody>
        </p:sp>
        <p:sp>
          <p:nvSpPr>
            <p:cNvPr id="8" name="TextBox 7"/>
            <p:cNvSpPr txBox="1"/>
            <p:nvPr/>
          </p:nvSpPr>
          <p:spPr>
            <a:xfrm>
              <a:off x="2122641" y="4339433"/>
              <a:ext cx="1047082" cy="400110"/>
            </a:xfrm>
            <a:prstGeom prst="rect">
              <a:avLst/>
            </a:prstGeom>
            <a:noFill/>
          </p:spPr>
          <p:txBody>
            <a:bodyPr wrap="none" rtlCol="0">
              <a:spAutoFit/>
            </a:bodyPr>
            <a:lstStyle/>
            <a:p>
              <a:r>
                <a:rPr lang="en-US" sz="2000" b="1" dirty="0" smtClean="0">
                  <a:solidFill>
                    <a:srgbClr val="0070C0"/>
                  </a:solidFill>
                  <a:effectLst>
                    <a:outerShdw blurRad="38100" dist="38100" dir="2700000" algn="tl">
                      <a:srgbClr val="000000">
                        <a:alpha val="43137"/>
                      </a:srgbClr>
                    </a:outerShdw>
                  </a:effectLst>
                </a:rPr>
                <a:t>&lt;100 C</a:t>
              </a:r>
              <a:endParaRPr lang="en-US" sz="2000" b="1" dirty="0">
                <a:solidFill>
                  <a:srgbClr val="0070C0"/>
                </a:solidFill>
                <a:effectLst>
                  <a:outerShdw blurRad="38100" dist="38100" dir="2700000" algn="tl">
                    <a:srgbClr val="000000">
                      <a:alpha val="43137"/>
                    </a:srgbClr>
                  </a:outerShdw>
                </a:effectLst>
              </a:endParaRPr>
            </a:p>
          </p:txBody>
        </p:sp>
        <p:sp>
          <p:nvSpPr>
            <p:cNvPr id="9" name="TextBox 8"/>
            <p:cNvSpPr txBox="1">
              <a:spLocks noChangeAspect="1"/>
            </p:cNvSpPr>
            <p:nvPr/>
          </p:nvSpPr>
          <p:spPr>
            <a:xfrm>
              <a:off x="521843" y="1210018"/>
              <a:ext cx="2778375" cy="923330"/>
            </a:xfrm>
            <a:prstGeom prst="rect">
              <a:avLst/>
            </a:prstGeom>
            <a:noFill/>
          </p:spPr>
          <p:txBody>
            <a:bodyPr wrap="square" rtlCol="0">
              <a:spAutoFit/>
            </a:bodyPr>
            <a:lstStyle/>
            <a:p>
              <a:r>
                <a:rPr lang="en-US" b="1" dirty="0" err="1" smtClean="0">
                  <a:solidFill>
                    <a:schemeClr val="bg1"/>
                  </a:solidFill>
                </a:rPr>
                <a:t>Kärdla</a:t>
              </a:r>
              <a:r>
                <a:rPr lang="en-US" b="1" dirty="0" smtClean="0">
                  <a:solidFill>
                    <a:schemeClr val="bg1"/>
                  </a:solidFill>
                </a:rPr>
                <a:t> crater</a:t>
              </a:r>
            </a:p>
            <a:p>
              <a:r>
                <a:rPr lang="en-US" b="1" dirty="0" smtClean="0">
                  <a:solidFill>
                    <a:schemeClr val="bg1"/>
                  </a:solidFill>
                </a:rPr>
                <a:t>4-km diameter crater, central uplift</a:t>
              </a:r>
            </a:p>
          </p:txBody>
        </p:sp>
        <p:sp>
          <p:nvSpPr>
            <p:cNvPr id="10" name="TextBox 9"/>
            <p:cNvSpPr txBox="1"/>
            <p:nvPr/>
          </p:nvSpPr>
          <p:spPr>
            <a:xfrm>
              <a:off x="762000" y="5486400"/>
              <a:ext cx="2407723" cy="381000"/>
            </a:xfrm>
            <a:prstGeom prst="rect">
              <a:avLst/>
            </a:prstGeom>
            <a:noFill/>
          </p:spPr>
          <p:txBody>
            <a:bodyPr wrap="square" rtlCol="0">
              <a:spAutoFit/>
            </a:bodyPr>
            <a:lstStyle/>
            <a:p>
              <a:r>
                <a:rPr lang="en-US" dirty="0" err="1" smtClean="0">
                  <a:solidFill>
                    <a:schemeClr val="bg1"/>
                  </a:solidFill>
                  <a:latin typeface="Times New Roman" panose="02020603050405020304" pitchFamily="18" charset="0"/>
                  <a:cs typeface="Times New Roman" panose="02020603050405020304" pitchFamily="18" charset="0"/>
                </a:rPr>
                <a:t>Versh</a:t>
              </a:r>
              <a:r>
                <a:rPr lang="en-US" dirty="0" smtClean="0">
                  <a:solidFill>
                    <a:schemeClr val="bg1"/>
                  </a:solidFill>
                  <a:latin typeface="Times New Roman" panose="02020603050405020304" pitchFamily="18" charset="0"/>
                  <a:cs typeface="Times New Roman" panose="02020603050405020304" pitchFamily="18" charset="0"/>
                </a:rPr>
                <a:t> et al (2005)</a:t>
              </a:r>
              <a:endParaRPr lang="en-US"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78577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73" y="0"/>
            <a:ext cx="10515600" cy="1325563"/>
          </a:xfrm>
        </p:spPr>
        <p:txBody>
          <a:bodyPr/>
          <a:lstStyle/>
          <a:p>
            <a:r>
              <a:rPr lang="en-US" dirty="0" smtClean="0"/>
              <a:t>Future work</a:t>
            </a:r>
            <a:endParaRPr lang="en-US" dirty="0"/>
          </a:p>
        </p:txBody>
      </p:sp>
      <p:sp>
        <p:nvSpPr>
          <p:cNvPr id="3" name="Content Placeholder 2"/>
          <p:cNvSpPr>
            <a:spLocks noGrp="1"/>
          </p:cNvSpPr>
          <p:nvPr>
            <p:ph idx="1"/>
          </p:nvPr>
        </p:nvSpPr>
        <p:spPr>
          <a:xfrm>
            <a:off x="281473" y="1825304"/>
            <a:ext cx="5814527" cy="3378345"/>
          </a:xfrm>
        </p:spPr>
        <p:txBody>
          <a:bodyPr>
            <a:normAutofit/>
          </a:bodyPr>
          <a:lstStyle/>
          <a:p>
            <a:r>
              <a:rPr lang="en-US" dirty="0" smtClean="0"/>
              <a:t>Continue </a:t>
            </a:r>
            <a:r>
              <a:rPr lang="en-US" dirty="0"/>
              <a:t>characterization of </a:t>
            </a:r>
            <a:r>
              <a:rPr lang="en-US" dirty="0" smtClean="0"/>
              <a:t>cores</a:t>
            </a:r>
            <a:endParaRPr lang="en-US" dirty="0" smtClean="0"/>
          </a:p>
          <a:p>
            <a:r>
              <a:rPr lang="en-US" dirty="0" smtClean="0"/>
              <a:t>Bulk </a:t>
            </a:r>
            <a:r>
              <a:rPr lang="en-US" dirty="0"/>
              <a:t>rock trace element analyses, isotopic studies, fluid inclusion </a:t>
            </a:r>
            <a:r>
              <a:rPr lang="en-US" dirty="0" smtClean="0"/>
              <a:t>analyses</a:t>
            </a:r>
          </a:p>
          <a:p>
            <a:r>
              <a:rPr lang="en-US" dirty="0"/>
              <a:t>Comparison to other impact craters, such </a:t>
            </a:r>
            <a:r>
              <a:rPr lang="en-US" dirty="0" smtClean="0"/>
              <a:t>as </a:t>
            </a:r>
            <a:r>
              <a:rPr lang="en-US" dirty="0" err="1" smtClean="0"/>
              <a:t>Kärdla</a:t>
            </a:r>
            <a:r>
              <a:rPr lang="en-US" dirty="0" smtClean="0"/>
              <a:t> crater</a:t>
            </a:r>
            <a:endParaRPr lang="en-US" dirty="0"/>
          </a:p>
          <a:p>
            <a:endParaRPr lang="en-US" dirty="0"/>
          </a:p>
          <a:p>
            <a:endParaRPr lang="en-US" dirty="0" smtClean="0"/>
          </a:p>
        </p:txBody>
      </p:sp>
      <p:grpSp>
        <p:nvGrpSpPr>
          <p:cNvPr id="4" name="Group 3"/>
          <p:cNvGrpSpPr/>
          <p:nvPr/>
        </p:nvGrpSpPr>
        <p:grpSpPr>
          <a:xfrm>
            <a:off x="6324600" y="762000"/>
            <a:ext cx="5562600" cy="5504954"/>
            <a:chOff x="6324600" y="762000"/>
            <a:chExt cx="5562600" cy="5504954"/>
          </a:xfrm>
        </p:grpSpPr>
        <p:pic>
          <p:nvPicPr>
            <p:cNvPr id="5" name="Picture 4"/>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40000"/>
                      </a14:imgEffect>
                    </a14:imgLayer>
                  </a14:imgProps>
                </a:ext>
              </a:extLst>
            </a:blip>
            <a:srcRect l="25097" r="-843"/>
            <a:stretch/>
          </p:blipFill>
          <p:spPr>
            <a:xfrm>
              <a:off x="6324600" y="762000"/>
              <a:ext cx="5562600" cy="5504954"/>
            </a:xfrm>
            <a:prstGeom prst="rect">
              <a:avLst/>
            </a:prstGeom>
          </p:spPr>
        </p:pic>
        <p:sp>
          <p:nvSpPr>
            <p:cNvPr id="6" name="TextBox 5"/>
            <p:cNvSpPr txBox="1"/>
            <p:nvPr/>
          </p:nvSpPr>
          <p:spPr>
            <a:xfrm>
              <a:off x="7467600" y="762000"/>
              <a:ext cx="4328743" cy="369332"/>
            </a:xfrm>
            <a:prstGeom prst="rect">
              <a:avLst/>
            </a:prstGeom>
            <a:noFill/>
          </p:spPr>
          <p:txBody>
            <a:bodyPr wrap="square" rtlCol="0">
              <a:spAutoFit/>
            </a:bodyPr>
            <a:lstStyle/>
            <a:p>
              <a:pPr algn="r"/>
              <a:r>
                <a:rPr lang="en-US" b="1" dirty="0" smtClean="0">
                  <a:effectLst>
                    <a:outerShdw blurRad="38100" dist="38100" dir="2700000" algn="tl">
                      <a:srgbClr val="000000">
                        <a:alpha val="43137"/>
                      </a:srgbClr>
                    </a:outerShdw>
                  </a:effectLst>
                </a:rPr>
                <a:t>Reflected Light Micrograph</a:t>
              </a:r>
              <a:endParaRPr lang="en-US" b="1"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3806678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2682" y="0"/>
            <a:ext cx="4606636" cy="1325563"/>
          </a:xfrm>
        </p:spPr>
        <p:txBody>
          <a:bodyPr/>
          <a:lstStyle/>
          <a:p>
            <a:r>
              <a:rPr lang="en-US" dirty="0" smtClean="0"/>
              <a:t>Acknowledgements </a:t>
            </a:r>
            <a:endParaRPr lang="en-US" dirty="0"/>
          </a:p>
        </p:txBody>
      </p:sp>
      <p:sp>
        <p:nvSpPr>
          <p:cNvPr id="3" name="Content Placeholder 2"/>
          <p:cNvSpPr>
            <a:spLocks noGrp="1"/>
          </p:cNvSpPr>
          <p:nvPr>
            <p:ph idx="1"/>
          </p:nvPr>
        </p:nvSpPr>
        <p:spPr>
          <a:xfrm>
            <a:off x="469295" y="1159354"/>
            <a:ext cx="5213048" cy="3852382"/>
          </a:xfrm>
        </p:spPr>
        <p:txBody>
          <a:bodyPr>
            <a:normAutofit lnSpcReduction="10000"/>
          </a:bodyPr>
          <a:lstStyle/>
          <a:p>
            <a:pPr marL="0" indent="0">
              <a:buNone/>
            </a:pPr>
            <a:endParaRPr lang="en-US" dirty="0" smtClean="0"/>
          </a:p>
          <a:p>
            <a:pPr algn="ctr"/>
            <a:r>
              <a:rPr lang="en-US" dirty="0" smtClean="0"/>
              <a:t>NASA Space Grant Consortium </a:t>
            </a:r>
            <a:endParaRPr lang="en-US" dirty="0"/>
          </a:p>
          <a:p>
            <a:pPr algn="ctr"/>
            <a:r>
              <a:rPr lang="en-US" dirty="0" err="1" smtClean="0"/>
              <a:t>Tenielle</a:t>
            </a:r>
            <a:r>
              <a:rPr lang="en-US" dirty="0" smtClean="0"/>
              <a:t> Gaither</a:t>
            </a:r>
          </a:p>
          <a:p>
            <a:pPr algn="ctr"/>
            <a:r>
              <a:rPr lang="en-US" dirty="0" smtClean="0"/>
              <a:t>Justin </a:t>
            </a:r>
            <a:r>
              <a:rPr lang="en-US" dirty="0" err="1" smtClean="0"/>
              <a:t>Hagerty</a:t>
            </a:r>
            <a:endParaRPr lang="en-US" dirty="0" smtClean="0"/>
          </a:p>
          <a:p>
            <a:pPr algn="ctr"/>
            <a:r>
              <a:rPr lang="en-US" dirty="0" smtClean="0"/>
              <a:t>Amber </a:t>
            </a:r>
            <a:r>
              <a:rPr lang="en-US" dirty="0" err="1" smtClean="0"/>
              <a:t>Gullikson</a:t>
            </a:r>
            <a:r>
              <a:rPr lang="en-US" dirty="0" smtClean="0"/>
              <a:t> </a:t>
            </a:r>
          </a:p>
          <a:p>
            <a:pPr algn="ctr"/>
            <a:r>
              <a:rPr lang="en-US" dirty="0" smtClean="0"/>
              <a:t>Kyle Villarreal </a:t>
            </a:r>
          </a:p>
          <a:p>
            <a:pPr algn="ctr"/>
            <a:r>
              <a:rPr lang="en-US" dirty="0" smtClean="0"/>
              <a:t>Nadine Barlow</a:t>
            </a:r>
          </a:p>
          <a:p>
            <a:pPr algn="ctr"/>
            <a:r>
              <a:rPr lang="en-US" dirty="0" smtClean="0"/>
              <a:t>Kathleen </a:t>
            </a:r>
            <a:r>
              <a:rPr lang="en-US" dirty="0" err="1" smtClean="0"/>
              <a:t>Stigmon</a:t>
            </a:r>
            <a:endParaRPr lang="en-US" dirty="0" smtClean="0"/>
          </a:p>
          <a:p>
            <a:pPr marL="0" indent="0">
              <a:buNone/>
            </a:pPr>
            <a:endParaRPr lang="en-US" dirty="0" smtClean="0"/>
          </a:p>
        </p:txBody>
      </p:sp>
      <p:pic>
        <p:nvPicPr>
          <p:cNvPr id="4" name="Picture 3"/>
          <p:cNvPicPr>
            <a:picLocks noChangeAspect="1"/>
          </p:cNvPicPr>
          <p:nvPr/>
        </p:nvPicPr>
        <p:blipFill>
          <a:blip r:embed="rId2"/>
          <a:stretch>
            <a:fillRect/>
          </a:stretch>
        </p:blipFill>
        <p:spPr>
          <a:xfrm>
            <a:off x="0" y="5208321"/>
            <a:ext cx="1231639" cy="164423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1728" y="5254344"/>
            <a:ext cx="2050270" cy="1598216"/>
          </a:xfrm>
          <a:prstGeom prst="rect">
            <a:avLst/>
          </a:prstGeom>
        </p:spPr>
      </p:pic>
      <p:grpSp>
        <p:nvGrpSpPr>
          <p:cNvPr id="9" name="Group 8"/>
          <p:cNvGrpSpPr/>
          <p:nvPr/>
        </p:nvGrpSpPr>
        <p:grpSpPr>
          <a:xfrm>
            <a:off x="1894114" y="5748274"/>
            <a:ext cx="3461657" cy="1104286"/>
            <a:chOff x="1894114" y="5748274"/>
            <a:chExt cx="3461657" cy="1104286"/>
          </a:xfrm>
        </p:grpSpPr>
        <p:sp>
          <p:nvSpPr>
            <p:cNvPr id="8" name="TextBox 7"/>
            <p:cNvSpPr txBox="1"/>
            <p:nvPr/>
          </p:nvSpPr>
          <p:spPr>
            <a:xfrm>
              <a:off x="1894114" y="5748274"/>
              <a:ext cx="3461657" cy="1104286"/>
            </a:xfrm>
            <a:prstGeom prst="rect">
              <a:avLst/>
            </a:prstGeom>
            <a:solidFill>
              <a:schemeClr val="accent5">
                <a:lumMod val="20000"/>
                <a:lumOff val="80000"/>
              </a:schemeClr>
            </a:solidFill>
          </p:spPr>
          <p:txBody>
            <a:bodyPr wrap="square" rtlCol="0">
              <a:spAutoFit/>
            </a:bodyPr>
            <a:lstStyle/>
            <a:p>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9915" y="5832892"/>
              <a:ext cx="2810054" cy="1019668"/>
            </a:xfrm>
            <a:prstGeom prst="rect">
              <a:avLst/>
            </a:prstGeom>
            <a:noFill/>
          </p:spPr>
        </p:pic>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1412" y="5748274"/>
            <a:ext cx="2994675" cy="1104286"/>
          </a:xfrm>
          <a:prstGeom prst="rect">
            <a:avLst/>
          </a:prstGeom>
          <a:solidFill>
            <a:schemeClr val="accent4">
              <a:lumMod val="20000"/>
              <a:lumOff val="80000"/>
            </a:schemeClr>
          </a:solidFill>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43" t="10587" r="7393" b="-60"/>
          <a:stretch/>
        </p:blipFill>
        <p:spPr>
          <a:xfrm>
            <a:off x="6251412" y="1325563"/>
            <a:ext cx="4865833" cy="3519964"/>
          </a:xfrm>
          <a:prstGeom prst="rect">
            <a:avLst/>
          </a:prstGeom>
        </p:spPr>
      </p:pic>
    </p:spTree>
    <p:extLst>
      <p:ext uri="{BB962C8B-B14F-4D97-AF65-F5344CB8AC3E}">
        <p14:creationId xmlns:p14="http://schemas.microsoft.com/office/powerpoint/2010/main" val="22154478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6517" y="0"/>
            <a:ext cx="2772103" cy="1325563"/>
          </a:xfrm>
        </p:spPr>
        <p:txBody>
          <a:bodyPr/>
          <a:lstStyle/>
          <a:p>
            <a:pPr algn="ctr"/>
            <a:r>
              <a:rPr lang="en-US" dirty="0" smtClean="0"/>
              <a:t>Questions?</a:t>
            </a:r>
            <a:endParaRPr lang="en-US" dirty="0"/>
          </a:p>
        </p:txBody>
      </p:sp>
      <p:pic>
        <p:nvPicPr>
          <p:cNvPr id="3" name="Picture 2"/>
          <p:cNvPicPr>
            <a:picLocks noChangeAspect="1"/>
          </p:cNvPicPr>
          <p:nvPr/>
        </p:nvPicPr>
        <p:blipFill>
          <a:blip r:embed="rId2"/>
          <a:stretch>
            <a:fillRect/>
          </a:stretch>
        </p:blipFill>
        <p:spPr>
          <a:xfrm>
            <a:off x="2513260" y="1112676"/>
            <a:ext cx="7178615" cy="5383961"/>
          </a:xfrm>
          <a:prstGeom prst="rect">
            <a:avLst/>
          </a:prstGeom>
        </p:spPr>
      </p:pic>
    </p:spTree>
    <p:extLst>
      <p:ext uri="{BB962C8B-B14F-4D97-AF65-F5344CB8AC3E}">
        <p14:creationId xmlns:p14="http://schemas.microsoft.com/office/powerpoint/2010/main" val="9736459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7" y="0"/>
            <a:ext cx="10515600" cy="1325563"/>
          </a:xfrm>
        </p:spPr>
        <p:txBody>
          <a:bodyPr/>
          <a:lstStyle/>
          <a:p>
            <a:r>
              <a:rPr lang="en-US" dirty="0" smtClean="0"/>
              <a:t>Why study terrestrial impact craters?</a:t>
            </a:r>
            <a:endParaRPr lang="en-US" dirty="0"/>
          </a:p>
        </p:txBody>
      </p:sp>
      <p:sp>
        <p:nvSpPr>
          <p:cNvPr id="3" name="Content Placeholder 2"/>
          <p:cNvSpPr>
            <a:spLocks noGrp="1"/>
          </p:cNvSpPr>
          <p:nvPr>
            <p:ph idx="1"/>
          </p:nvPr>
        </p:nvSpPr>
        <p:spPr>
          <a:xfrm>
            <a:off x="482739" y="1553435"/>
            <a:ext cx="10515600" cy="1289940"/>
          </a:xfrm>
        </p:spPr>
        <p:txBody>
          <a:bodyPr>
            <a:normAutofit/>
          </a:bodyPr>
          <a:lstStyle/>
          <a:p>
            <a:r>
              <a:rPr lang="en-US" dirty="0" smtClean="0"/>
              <a:t>Analogues for impact </a:t>
            </a:r>
            <a:r>
              <a:rPr lang="en-US" dirty="0"/>
              <a:t>cratering processes on </a:t>
            </a:r>
            <a:r>
              <a:rPr lang="en-US" dirty="0" smtClean="0"/>
              <a:t>other </a:t>
            </a:r>
            <a:r>
              <a:rPr lang="en-US" dirty="0" smtClean="0"/>
              <a:t>planetary bodies</a:t>
            </a:r>
            <a:endParaRPr lang="en-US" dirty="0" smtClean="0"/>
          </a:p>
          <a:p>
            <a:r>
              <a:rPr lang="en-US" dirty="0" smtClean="0"/>
              <a:t>Analogues </a:t>
            </a:r>
            <a:r>
              <a:rPr lang="en-US" dirty="0"/>
              <a:t>for </a:t>
            </a:r>
            <a:r>
              <a:rPr lang="en-US" dirty="0" smtClean="0"/>
              <a:t>habitable </a:t>
            </a:r>
            <a:r>
              <a:rPr lang="en-US" dirty="0"/>
              <a:t>environments </a:t>
            </a:r>
            <a:r>
              <a:rPr lang="en-US" dirty="0" smtClean="0"/>
              <a:t>on </a:t>
            </a:r>
            <a:r>
              <a:rPr lang="en-US" dirty="0" smtClean="0"/>
              <a:t>early wet </a:t>
            </a:r>
            <a:r>
              <a:rPr lang="en-US" dirty="0" smtClean="0"/>
              <a:t>Mars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739" y="3278641"/>
            <a:ext cx="3384938" cy="232886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5637" y="3278641"/>
            <a:ext cx="3726180" cy="232886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1660" y="3278641"/>
            <a:ext cx="3207481" cy="2372488"/>
          </a:xfrm>
          <a:prstGeom prst="rect">
            <a:avLst/>
          </a:prstGeom>
        </p:spPr>
      </p:pic>
      <p:sp>
        <p:nvSpPr>
          <p:cNvPr id="11" name="TextBox 10"/>
          <p:cNvSpPr txBox="1"/>
          <p:nvPr/>
        </p:nvSpPr>
        <p:spPr>
          <a:xfrm>
            <a:off x="4071938" y="5651128"/>
            <a:ext cx="3337203" cy="923330"/>
          </a:xfrm>
          <a:prstGeom prst="rect">
            <a:avLst/>
          </a:prstGeom>
          <a:noFill/>
        </p:spPr>
        <p:txBody>
          <a:bodyPr wrap="square" rtlCol="0">
            <a:spAutoFit/>
          </a:bodyPr>
          <a:lstStyle/>
          <a:p>
            <a:r>
              <a:rPr lang="en-US" dirty="0" smtClean="0"/>
              <a:t>(b) Curiosity rover examining target Marimba, within Gale crater, Mars</a:t>
            </a:r>
            <a:endParaRPr lang="en-US" dirty="0"/>
          </a:p>
        </p:txBody>
      </p:sp>
      <p:sp>
        <p:nvSpPr>
          <p:cNvPr id="12" name="TextBox 11"/>
          <p:cNvSpPr txBox="1"/>
          <p:nvPr/>
        </p:nvSpPr>
        <p:spPr>
          <a:xfrm>
            <a:off x="427961" y="5651127"/>
            <a:ext cx="3337203" cy="369332"/>
          </a:xfrm>
          <a:prstGeom prst="rect">
            <a:avLst/>
          </a:prstGeom>
          <a:noFill/>
        </p:spPr>
        <p:txBody>
          <a:bodyPr wrap="square" rtlCol="0">
            <a:spAutoFit/>
          </a:bodyPr>
          <a:lstStyle/>
          <a:p>
            <a:r>
              <a:rPr lang="en-US" dirty="0" smtClean="0"/>
              <a:t>(a) Impact crater X on Mars</a:t>
            </a:r>
            <a:endParaRPr lang="en-US" dirty="0"/>
          </a:p>
        </p:txBody>
      </p:sp>
      <p:sp>
        <p:nvSpPr>
          <p:cNvPr id="13" name="TextBox 12"/>
          <p:cNvSpPr txBox="1"/>
          <p:nvPr/>
        </p:nvSpPr>
        <p:spPr>
          <a:xfrm>
            <a:off x="7845637" y="5651127"/>
            <a:ext cx="3337203" cy="646331"/>
          </a:xfrm>
          <a:prstGeom prst="rect">
            <a:avLst/>
          </a:prstGeom>
          <a:noFill/>
        </p:spPr>
        <p:txBody>
          <a:bodyPr wrap="square" rtlCol="0">
            <a:spAutoFit/>
          </a:bodyPr>
          <a:lstStyle/>
          <a:p>
            <a:r>
              <a:rPr lang="en-US" dirty="0" smtClean="0"/>
              <a:t>(c) Artist’s sketch of lake-filled Gale crater, Mars</a:t>
            </a:r>
            <a:endParaRPr lang="en-US" dirty="0"/>
          </a:p>
        </p:txBody>
      </p:sp>
    </p:spTree>
    <p:extLst>
      <p:ext uri="{BB962C8B-B14F-4D97-AF65-F5344CB8AC3E}">
        <p14:creationId xmlns:p14="http://schemas.microsoft.com/office/powerpoint/2010/main" val="42151182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115" y="114300"/>
            <a:ext cx="10515600" cy="832515"/>
          </a:xfrm>
        </p:spPr>
        <p:txBody>
          <a:bodyPr/>
          <a:lstStyle/>
          <a:p>
            <a:r>
              <a:rPr lang="en-US" dirty="0" smtClean="0"/>
              <a:t>Impact-induced hydrothermal systems</a:t>
            </a:r>
            <a:endParaRPr lang="en-US" dirty="0"/>
          </a:p>
        </p:txBody>
      </p:sp>
      <p:pic>
        <p:nvPicPr>
          <p:cNvPr id="4" name="Content Placeholder 3"/>
          <p:cNvPicPr>
            <a:picLocks noGrp="1" noChangeAspect="1"/>
          </p:cNvPicPr>
          <p:nvPr>
            <p:ph idx="1"/>
          </p:nvPr>
        </p:nvPicPr>
        <p:blipFill>
          <a:blip r:embed="rId3"/>
          <a:stretch>
            <a:fillRect/>
          </a:stretch>
        </p:blipFill>
        <p:spPr>
          <a:xfrm>
            <a:off x="551696" y="1318290"/>
            <a:ext cx="11065326" cy="5103702"/>
          </a:xfrm>
          <a:prstGeom prst="rect">
            <a:avLst/>
          </a:prstGeom>
        </p:spPr>
      </p:pic>
    </p:spTree>
    <p:extLst>
      <p:ext uri="{BB962C8B-B14F-4D97-AF65-F5344CB8AC3E}">
        <p14:creationId xmlns:p14="http://schemas.microsoft.com/office/powerpoint/2010/main" val="2621564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333" y="45493"/>
            <a:ext cx="10515600" cy="1325563"/>
          </a:xfrm>
        </p:spPr>
        <p:txBody>
          <a:bodyPr/>
          <a:lstStyle/>
          <a:p>
            <a:r>
              <a:rPr lang="en-US" dirty="0" smtClean="0"/>
              <a:t>Flynn Creek impact crater</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1335" y="1244596"/>
            <a:ext cx="5165406" cy="3893424"/>
          </a:xfrm>
          <a:prstGeom prst="rect">
            <a:avLst/>
          </a:prstGeom>
        </p:spPr>
      </p:pic>
      <p:sp>
        <p:nvSpPr>
          <p:cNvPr id="6" name="TextBox 5"/>
          <p:cNvSpPr txBox="1"/>
          <p:nvPr/>
        </p:nvSpPr>
        <p:spPr>
          <a:xfrm>
            <a:off x="212919" y="4444996"/>
            <a:ext cx="3018780" cy="923330"/>
          </a:xfrm>
          <a:prstGeom prst="rect">
            <a:avLst/>
          </a:prstGeom>
          <a:noFill/>
        </p:spPr>
        <p:txBody>
          <a:bodyPr wrap="square" rtlCol="0">
            <a:spAutoFit/>
          </a:bodyPr>
          <a:lstStyle/>
          <a:p>
            <a:r>
              <a:rPr lang="en-US" dirty="0" smtClean="0"/>
              <a:t>Figure A. Reconstruction of the Flynn Creek Crater by David </a:t>
            </a:r>
            <a:r>
              <a:rPr lang="en-US" dirty="0" smtClean="0"/>
              <a:t>Roddy </a:t>
            </a:r>
            <a:r>
              <a:rPr lang="en-US" dirty="0" smtClean="0"/>
              <a:t>(1977b</a:t>
            </a:r>
            <a:r>
              <a:rPr lang="en-US" dirty="0" smtClean="0"/>
              <a:t>)</a:t>
            </a:r>
            <a:endParaRPr lang="en-US" dirty="0" smtClean="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1014" b="1486"/>
          <a:stretch/>
        </p:blipFill>
        <p:spPr>
          <a:xfrm>
            <a:off x="212919" y="1244596"/>
            <a:ext cx="6538232" cy="3200400"/>
          </a:xfrm>
          <a:prstGeom prst="rect">
            <a:avLst/>
          </a:prstGeom>
        </p:spPr>
      </p:pic>
      <p:sp>
        <p:nvSpPr>
          <p:cNvPr id="7" name="TextBox 6"/>
          <p:cNvSpPr txBox="1"/>
          <p:nvPr/>
        </p:nvSpPr>
        <p:spPr>
          <a:xfrm>
            <a:off x="212919" y="1148460"/>
            <a:ext cx="584436" cy="400110"/>
          </a:xfrm>
          <a:prstGeom prst="rect">
            <a:avLst/>
          </a:prstGeom>
          <a:noFill/>
        </p:spPr>
        <p:txBody>
          <a:bodyPr wrap="square" rtlCol="0">
            <a:spAutoFit/>
          </a:bodyPr>
          <a:lstStyle/>
          <a:p>
            <a:r>
              <a:rPr lang="en-US" sz="2000" b="1" dirty="0" smtClean="0">
                <a:solidFill>
                  <a:schemeClr val="bg1"/>
                </a:solidFill>
              </a:rPr>
              <a:t>A</a:t>
            </a:r>
            <a:endParaRPr lang="en-US" sz="2000" b="1" dirty="0">
              <a:solidFill>
                <a:schemeClr val="bg1"/>
              </a:solidFill>
            </a:endParaRPr>
          </a:p>
        </p:txBody>
      </p:sp>
      <p:sp>
        <p:nvSpPr>
          <p:cNvPr id="8" name="TextBox 7"/>
          <p:cNvSpPr txBox="1"/>
          <p:nvPr/>
        </p:nvSpPr>
        <p:spPr>
          <a:xfrm>
            <a:off x="3688466" y="1155681"/>
            <a:ext cx="861646" cy="400110"/>
          </a:xfrm>
          <a:prstGeom prst="rect">
            <a:avLst/>
          </a:prstGeom>
          <a:noFill/>
        </p:spPr>
        <p:txBody>
          <a:bodyPr wrap="square" rtlCol="0">
            <a:spAutoFit/>
          </a:bodyPr>
          <a:lstStyle/>
          <a:p>
            <a:r>
              <a:rPr lang="en-US" sz="2000" b="1" dirty="0">
                <a:solidFill>
                  <a:schemeClr val="bg1"/>
                </a:solidFill>
              </a:rPr>
              <a:t>B</a:t>
            </a:r>
          </a:p>
        </p:txBody>
      </p:sp>
      <p:sp>
        <p:nvSpPr>
          <p:cNvPr id="9" name="TextBox 8"/>
          <p:cNvSpPr txBox="1"/>
          <p:nvPr/>
        </p:nvSpPr>
        <p:spPr>
          <a:xfrm>
            <a:off x="6904237" y="1240965"/>
            <a:ext cx="861646" cy="400110"/>
          </a:xfrm>
          <a:prstGeom prst="rect">
            <a:avLst/>
          </a:prstGeom>
          <a:noFill/>
        </p:spPr>
        <p:txBody>
          <a:bodyPr wrap="square" rtlCol="0">
            <a:spAutoFit/>
          </a:bodyPr>
          <a:lstStyle/>
          <a:p>
            <a:r>
              <a:rPr lang="en-US" sz="2000" b="1" dirty="0">
                <a:solidFill>
                  <a:schemeClr val="bg1"/>
                </a:solidFill>
              </a:rPr>
              <a:t>C</a:t>
            </a:r>
            <a:endParaRPr lang="en-US" sz="2000" b="1" dirty="0">
              <a:solidFill>
                <a:schemeClr val="bg1"/>
              </a:solidFill>
            </a:endParaRPr>
          </a:p>
        </p:txBody>
      </p:sp>
      <p:sp>
        <p:nvSpPr>
          <p:cNvPr id="10" name="Rectangle 9"/>
          <p:cNvSpPr/>
          <p:nvPr/>
        </p:nvSpPr>
        <p:spPr>
          <a:xfrm>
            <a:off x="6904237" y="5226935"/>
            <a:ext cx="5112678" cy="646331"/>
          </a:xfrm>
          <a:prstGeom prst="rect">
            <a:avLst/>
          </a:prstGeom>
        </p:spPr>
        <p:txBody>
          <a:bodyPr wrap="square">
            <a:spAutoFit/>
          </a:bodyPr>
          <a:lstStyle/>
          <a:p>
            <a:r>
              <a:rPr lang="en-US" dirty="0"/>
              <a:t>Figure C. Google Earth image of present-day exposure of Flynn Creek crater</a:t>
            </a:r>
            <a:endParaRPr lang="en-US" dirty="0"/>
          </a:p>
        </p:txBody>
      </p:sp>
      <p:sp>
        <p:nvSpPr>
          <p:cNvPr id="11" name="Rectangle 10"/>
          <p:cNvSpPr/>
          <p:nvPr/>
        </p:nvSpPr>
        <p:spPr>
          <a:xfrm>
            <a:off x="3482035" y="4444996"/>
            <a:ext cx="3104503" cy="646331"/>
          </a:xfrm>
          <a:prstGeom prst="rect">
            <a:avLst/>
          </a:prstGeom>
        </p:spPr>
        <p:txBody>
          <a:bodyPr wrap="square">
            <a:spAutoFit/>
          </a:bodyPr>
          <a:lstStyle/>
          <a:p>
            <a:r>
              <a:rPr lang="en-US" dirty="0"/>
              <a:t>Figure B. Locations of the 18 drill holes</a:t>
            </a:r>
            <a:endParaRPr lang="en-US" dirty="0"/>
          </a:p>
        </p:txBody>
      </p:sp>
    </p:spTree>
    <p:extLst>
      <p:ext uri="{BB962C8B-B14F-4D97-AF65-F5344CB8AC3E}">
        <p14:creationId xmlns:p14="http://schemas.microsoft.com/office/powerpoint/2010/main" val="22214872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306" y="187844"/>
            <a:ext cx="6682274" cy="1325563"/>
          </a:xfrm>
        </p:spPr>
        <p:txBody>
          <a:bodyPr/>
          <a:lstStyle/>
          <a:p>
            <a:r>
              <a:rPr lang="en-US" dirty="0" smtClean="0"/>
              <a:t>Research methods and goals</a:t>
            </a:r>
            <a:endParaRPr lang="en-US" dirty="0"/>
          </a:p>
        </p:txBody>
      </p:sp>
      <p:sp>
        <p:nvSpPr>
          <p:cNvPr id="3" name="Content Placeholder 2"/>
          <p:cNvSpPr>
            <a:spLocks noGrp="1"/>
          </p:cNvSpPr>
          <p:nvPr>
            <p:ph idx="1"/>
          </p:nvPr>
        </p:nvSpPr>
        <p:spPr>
          <a:xfrm>
            <a:off x="400592" y="1320962"/>
            <a:ext cx="6433038" cy="4621828"/>
          </a:xfrm>
        </p:spPr>
        <p:txBody>
          <a:bodyPr>
            <a:normAutofit/>
          </a:bodyPr>
          <a:lstStyle/>
          <a:p>
            <a:r>
              <a:rPr lang="en-US" dirty="0" smtClean="0"/>
              <a:t>Photograph </a:t>
            </a:r>
            <a:r>
              <a:rPr lang="en-US" dirty="0" smtClean="0"/>
              <a:t>drill core </a:t>
            </a:r>
            <a:r>
              <a:rPr lang="en-US" dirty="0" smtClean="0"/>
              <a:t>boxes </a:t>
            </a:r>
            <a:r>
              <a:rPr lang="en-US" dirty="0" smtClean="0"/>
              <a:t>and </a:t>
            </a:r>
            <a:r>
              <a:rPr lang="en-US" dirty="0" smtClean="0"/>
              <a:t>select </a:t>
            </a:r>
            <a:r>
              <a:rPr lang="en-US" dirty="0" smtClean="0"/>
              <a:t>samples to </a:t>
            </a:r>
            <a:r>
              <a:rPr lang="en-US" dirty="0" smtClean="0"/>
              <a:t>be made into thin </a:t>
            </a:r>
            <a:r>
              <a:rPr lang="en-US" dirty="0" smtClean="0"/>
              <a:t>sections</a:t>
            </a:r>
            <a:endParaRPr lang="en-US" dirty="0" smtClean="0"/>
          </a:p>
          <a:p>
            <a:r>
              <a:rPr lang="en-US" dirty="0" smtClean="0"/>
              <a:t>Use </a:t>
            </a:r>
            <a:r>
              <a:rPr lang="en-US" dirty="0" smtClean="0"/>
              <a:t>petrographic and </a:t>
            </a:r>
            <a:r>
              <a:rPr lang="en-US" dirty="0" err="1" smtClean="0"/>
              <a:t>microbeam</a:t>
            </a:r>
            <a:r>
              <a:rPr lang="en-US" dirty="0" smtClean="0"/>
              <a:t> </a:t>
            </a:r>
            <a:r>
              <a:rPr lang="en-US" dirty="0" smtClean="0"/>
              <a:t>analysis to </a:t>
            </a:r>
            <a:r>
              <a:rPr lang="en-US" dirty="0"/>
              <a:t>d</a:t>
            </a:r>
            <a:r>
              <a:rPr lang="en-US" dirty="0" smtClean="0"/>
              <a:t>etermine mineral assemblage, and then estimate temperatures at which minerals </a:t>
            </a:r>
            <a:r>
              <a:rPr lang="en-US" dirty="0" smtClean="0"/>
              <a:t>crystallized</a:t>
            </a:r>
            <a:endParaRPr lang="en-US" dirty="0" smtClean="0"/>
          </a:p>
          <a:p>
            <a:r>
              <a:rPr lang="en-US" dirty="0" smtClean="0"/>
              <a:t>Use </a:t>
            </a:r>
            <a:r>
              <a:rPr lang="en-US" dirty="0" smtClean="0"/>
              <a:t>mineral crystallization temperatures </a:t>
            </a:r>
            <a:r>
              <a:rPr lang="en-US" dirty="0" smtClean="0"/>
              <a:t>to characterize </a:t>
            </a:r>
            <a:r>
              <a:rPr lang="en-US" dirty="0" smtClean="0"/>
              <a:t>the temperature range of the </a:t>
            </a:r>
            <a:r>
              <a:rPr lang="en-US" dirty="0"/>
              <a:t>impact generated hydrothermal </a:t>
            </a:r>
            <a:r>
              <a:rPr lang="en-US" dirty="0" smtClean="0"/>
              <a:t>system</a:t>
            </a:r>
            <a:endParaRPr lang="en-US" dirty="0" smtClean="0"/>
          </a:p>
          <a:p>
            <a:pPr marL="0" indent="0">
              <a:buNone/>
            </a:pPr>
            <a:endParaRPr lang="en-US" dirty="0" smtClean="0"/>
          </a:p>
        </p:txBody>
      </p:sp>
      <p:grpSp>
        <p:nvGrpSpPr>
          <p:cNvPr id="11" name="Group 10"/>
          <p:cNvGrpSpPr/>
          <p:nvPr/>
        </p:nvGrpSpPr>
        <p:grpSpPr>
          <a:xfrm>
            <a:off x="7156580" y="624450"/>
            <a:ext cx="4887600" cy="5846686"/>
            <a:chOff x="6126480" y="476362"/>
            <a:chExt cx="5577840" cy="6256002"/>
          </a:xfrm>
        </p:grpSpPr>
        <p:grpSp>
          <p:nvGrpSpPr>
            <p:cNvPr id="12" name="Group 11"/>
            <p:cNvGrpSpPr/>
            <p:nvPr/>
          </p:nvGrpSpPr>
          <p:grpSpPr>
            <a:xfrm>
              <a:off x="6126480" y="476362"/>
              <a:ext cx="5577840" cy="6256002"/>
              <a:chOff x="6126480" y="476362"/>
              <a:chExt cx="5577840" cy="6256002"/>
            </a:xfrm>
          </p:grpSpPr>
          <p:pic>
            <p:nvPicPr>
              <p:cNvPr id="14" name="Picture 13"/>
              <p:cNvPicPr>
                <a:picLocks noChangeAspect="1"/>
              </p:cNvPicPr>
              <p:nvPr/>
            </p:nvPicPr>
            <p:blipFill rotWithShape="1">
              <a:blip r:embed="rId3"/>
              <a:srcRect l="7648" t="7174" r="7735" b="24162"/>
              <a:stretch/>
            </p:blipFill>
            <p:spPr>
              <a:xfrm>
                <a:off x="6126480" y="476362"/>
                <a:ext cx="5577840" cy="3017520"/>
              </a:xfrm>
              <a:prstGeom prst="rect">
                <a:avLst/>
              </a:prstGeom>
            </p:spPr>
          </p:pic>
          <p:grpSp>
            <p:nvGrpSpPr>
              <p:cNvPr id="15" name="Group 14"/>
              <p:cNvGrpSpPr/>
              <p:nvPr/>
            </p:nvGrpSpPr>
            <p:grpSpPr>
              <a:xfrm>
                <a:off x="7232970" y="2491273"/>
                <a:ext cx="2866135" cy="4241091"/>
                <a:chOff x="7232970" y="2491273"/>
                <a:chExt cx="2866135" cy="4241091"/>
              </a:xfrm>
            </p:grpSpPr>
            <p:pic>
              <p:nvPicPr>
                <p:cNvPr id="16" name="Picture 15"/>
                <p:cNvPicPr>
                  <a:picLocks noChangeAspect="1"/>
                </p:cNvPicPr>
                <p:nvPr/>
              </p:nvPicPr>
              <p:blipFill rotWithShape="1">
                <a:blip r:embed="rId4"/>
                <a:srcRect l="4696" t="22189" r="-4697" b="-2"/>
                <a:stretch/>
              </p:blipFill>
              <p:spPr>
                <a:xfrm>
                  <a:off x="7254435" y="3963664"/>
                  <a:ext cx="2844670" cy="2768700"/>
                </a:xfrm>
                <a:prstGeom prst="rect">
                  <a:avLst/>
                </a:prstGeom>
                <a:ln w="31750">
                  <a:solidFill>
                    <a:srgbClr val="FF0000"/>
                  </a:solidFill>
                </a:ln>
              </p:spPr>
            </p:pic>
            <p:cxnSp>
              <p:nvCxnSpPr>
                <p:cNvPr id="17" name="Straight Connector 16"/>
                <p:cNvCxnSpPr/>
                <p:nvPr/>
              </p:nvCxnSpPr>
              <p:spPr>
                <a:xfrm flipH="1">
                  <a:off x="7232970" y="2491273"/>
                  <a:ext cx="1052615" cy="14623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cxnSp>
          <p:nvCxnSpPr>
            <p:cNvPr id="13" name="Straight Connector 12"/>
            <p:cNvCxnSpPr/>
            <p:nvPr/>
          </p:nvCxnSpPr>
          <p:spPr>
            <a:xfrm>
              <a:off x="9022701" y="2491273"/>
              <a:ext cx="1094905" cy="14524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Rectangle 17"/>
          <p:cNvSpPr/>
          <p:nvPr/>
        </p:nvSpPr>
        <p:spPr>
          <a:xfrm>
            <a:off x="9048502" y="2507530"/>
            <a:ext cx="645901" cy="2916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507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27" y="135603"/>
            <a:ext cx="10428786" cy="850236"/>
          </a:xfrm>
        </p:spPr>
        <p:txBody>
          <a:bodyPr/>
          <a:lstStyle/>
          <a:p>
            <a:r>
              <a:rPr lang="en-US" dirty="0" smtClean="0"/>
              <a:t>Target </a:t>
            </a:r>
            <a:r>
              <a:rPr lang="en-US" dirty="0" smtClean="0"/>
              <a:t>rock lithologies</a:t>
            </a:r>
            <a:endParaRPr lang="en-US" dirty="0"/>
          </a:p>
        </p:txBody>
      </p:sp>
      <p:pic>
        <p:nvPicPr>
          <p:cNvPr id="5" name="Picture 4"/>
          <p:cNvPicPr>
            <a:picLocks noChangeAspect="1"/>
          </p:cNvPicPr>
          <p:nvPr/>
        </p:nvPicPr>
        <p:blipFill>
          <a:blip r:embed="rId3"/>
          <a:stretch>
            <a:fillRect/>
          </a:stretch>
        </p:blipFill>
        <p:spPr>
          <a:xfrm>
            <a:off x="829764" y="1318290"/>
            <a:ext cx="5035899" cy="5087774"/>
          </a:xfrm>
          <a:prstGeom prst="rect">
            <a:avLst/>
          </a:prstGeom>
        </p:spPr>
      </p:pic>
      <p:sp>
        <p:nvSpPr>
          <p:cNvPr id="6" name="TextBox 5"/>
          <p:cNvSpPr txBox="1"/>
          <p:nvPr/>
        </p:nvSpPr>
        <p:spPr>
          <a:xfrm>
            <a:off x="6905625" y="2032665"/>
            <a:ext cx="5286375" cy="2800767"/>
          </a:xfrm>
          <a:prstGeom prst="rect">
            <a:avLst/>
          </a:prstGeom>
          <a:noFill/>
        </p:spPr>
        <p:txBody>
          <a:bodyPr wrap="square" rtlCol="0">
            <a:spAutoFit/>
          </a:bodyPr>
          <a:lstStyle/>
          <a:p>
            <a:pPr marL="285750" indent="-285750">
              <a:buFont typeface="Arial" panose="020B0604020202020204" pitchFamily="34" charset="0"/>
              <a:buChar char="•"/>
            </a:pPr>
            <a:r>
              <a:rPr lang="en-US" sz="4400" dirty="0" smtClean="0"/>
              <a:t>Dolomite</a:t>
            </a:r>
          </a:p>
          <a:p>
            <a:pPr marL="285750" indent="-285750">
              <a:buFont typeface="Arial" panose="020B0604020202020204" pitchFamily="34" charset="0"/>
              <a:buChar char="•"/>
            </a:pPr>
            <a:r>
              <a:rPr lang="en-US" sz="4400" dirty="0" smtClean="0"/>
              <a:t>Limestone </a:t>
            </a:r>
          </a:p>
          <a:p>
            <a:pPr marL="285750" indent="-285750">
              <a:buFont typeface="Arial" panose="020B0604020202020204" pitchFamily="34" charset="0"/>
              <a:buChar char="•"/>
            </a:pPr>
            <a:r>
              <a:rPr lang="en-US" sz="4400" dirty="0" smtClean="0"/>
              <a:t>Shale</a:t>
            </a:r>
          </a:p>
          <a:p>
            <a:pPr marL="285750" indent="-285750">
              <a:buFont typeface="Arial" panose="020B0604020202020204" pitchFamily="34" charset="0"/>
              <a:buChar char="•"/>
            </a:pPr>
            <a:r>
              <a:rPr lang="en-US" sz="4400" dirty="0" err="1" smtClean="0"/>
              <a:t>Chert</a:t>
            </a:r>
            <a:endParaRPr lang="en-US" sz="4400" dirty="0"/>
          </a:p>
        </p:txBody>
      </p:sp>
    </p:spTree>
    <p:extLst>
      <p:ext uri="{BB962C8B-B14F-4D97-AF65-F5344CB8AC3E}">
        <p14:creationId xmlns:p14="http://schemas.microsoft.com/office/powerpoint/2010/main" val="4167676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00145" y="140841"/>
            <a:ext cx="2257349" cy="1569660"/>
          </a:xfrm>
          <a:prstGeom prst="rect">
            <a:avLst/>
          </a:prstGeom>
          <a:noFill/>
        </p:spPr>
        <p:txBody>
          <a:bodyPr wrap="none" rtlCol="0">
            <a:spAutoFit/>
          </a:bodyPr>
          <a:lstStyle/>
          <a:p>
            <a:r>
              <a:rPr lang="en-US" sz="2400" dirty="0" smtClean="0"/>
              <a:t>FC78-7</a:t>
            </a:r>
          </a:p>
          <a:p>
            <a:r>
              <a:rPr lang="en-US" sz="2400" dirty="0" smtClean="0"/>
              <a:t>Box 186-2</a:t>
            </a:r>
          </a:p>
          <a:p>
            <a:r>
              <a:rPr lang="en-US" sz="2400" dirty="0" smtClean="0"/>
              <a:t>Slide FC07-15</a:t>
            </a:r>
          </a:p>
          <a:p>
            <a:r>
              <a:rPr lang="en-US" sz="2400" dirty="0" smtClean="0"/>
              <a:t>504.4 – 507.2 m </a:t>
            </a:r>
            <a:endParaRPr lang="en-US" sz="2400" dirty="0"/>
          </a:p>
        </p:txBody>
      </p:sp>
      <p:sp>
        <p:nvSpPr>
          <p:cNvPr id="15" name="TextBox 14"/>
          <p:cNvSpPr txBox="1"/>
          <p:nvPr/>
        </p:nvSpPr>
        <p:spPr>
          <a:xfrm>
            <a:off x="9100145" y="2242265"/>
            <a:ext cx="2891830" cy="4154984"/>
          </a:xfrm>
          <a:prstGeom prst="rect">
            <a:avLst/>
          </a:prstGeom>
          <a:noFill/>
        </p:spPr>
        <p:txBody>
          <a:bodyPr wrap="square" rtlCol="0">
            <a:spAutoFit/>
          </a:bodyPr>
          <a:lstStyle/>
          <a:p>
            <a:r>
              <a:rPr lang="en-US" sz="2400" dirty="0" smtClean="0"/>
              <a:t>Observed mineral assemblage:</a:t>
            </a:r>
          </a:p>
          <a:p>
            <a:r>
              <a:rPr lang="en-US" sz="2400" dirty="0" smtClean="0"/>
              <a:t>-calcite</a:t>
            </a:r>
          </a:p>
          <a:p>
            <a:r>
              <a:rPr lang="en-US" sz="2400" dirty="0" smtClean="0"/>
              <a:t>-dolomite</a:t>
            </a:r>
          </a:p>
          <a:p>
            <a:r>
              <a:rPr lang="en-US" sz="2400" dirty="0" smtClean="0"/>
              <a:t>-quartz</a:t>
            </a:r>
          </a:p>
          <a:p>
            <a:r>
              <a:rPr lang="en-US" sz="2400" dirty="0" smtClean="0"/>
              <a:t>-fluorite</a:t>
            </a:r>
          </a:p>
          <a:p>
            <a:r>
              <a:rPr lang="en-US" sz="2400" dirty="0" smtClean="0"/>
              <a:t>-barite</a:t>
            </a:r>
          </a:p>
          <a:p>
            <a:r>
              <a:rPr lang="en-US" sz="2400" dirty="0" smtClean="0"/>
              <a:t>-iron sulfide (pyrite/marcasite)</a:t>
            </a:r>
          </a:p>
          <a:p>
            <a:r>
              <a:rPr lang="en-US" sz="2400" dirty="0" smtClean="0"/>
              <a:t>-potassium feldspar</a:t>
            </a:r>
          </a:p>
          <a:p>
            <a:r>
              <a:rPr lang="en-US" sz="2400" dirty="0" smtClean="0"/>
              <a:t>-</a:t>
            </a:r>
            <a:r>
              <a:rPr lang="en-US" sz="2400" dirty="0" err="1" smtClean="0"/>
              <a:t>wollastonite</a:t>
            </a:r>
            <a:endParaRPr lang="en-US" sz="2400" dirty="0"/>
          </a:p>
        </p:txBody>
      </p:sp>
      <p:grpSp>
        <p:nvGrpSpPr>
          <p:cNvPr id="2" name="Group 1"/>
          <p:cNvGrpSpPr/>
          <p:nvPr/>
        </p:nvGrpSpPr>
        <p:grpSpPr>
          <a:xfrm>
            <a:off x="210599" y="198771"/>
            <a:ext cx="8672143" cy="6504107"/>
            <a:chOff x="210599" y="198771"/>
            <a:chExt cx="8672143" cy="6504107"/>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10599" y="198771"/>
              <a:ext cx="8672143" cy="6504107"/>
            </a:xfrm>
            <a:prstGeom prst="rect">
              <a:avLst/>
            </a:prstGeom>
          </p:spPr>
        </p:pic>
        <p:sp>
          <p:nvSpPr>
            <p:cNvPr id="6" name="TextBox 5"/>
            <p:cNvSpPr txBox="1"/>
            <p:nvPr/>
          </p:nvSpPr>
          <p:spPr>
            <a:xfrm>
              <a:off x="3200882" y="3919647"/>
              <a:ext cx="1066318" cy="400110"/>
            </a:xfrm>
            <a:prstGeom prst="rect">
              <a:avLst/>
            </a:prstGeom>
            <a:noFill/>
          </p:spPr>
          <p:txBody>
            <a:bodyPr wrap="none" rtlCol="0">
              <a:spAutoFit/>
            </a:bodyPr>
            <a:lstStyle/>
            <a:p>
              <a:r>
                <a:rPr lang="en-US" sz="2000" dirty="0" smtClean="0">
                  <a:solidFill>
                    <a:srgbClr val="FFFF00"/>
                  </a:solidFill>
                </a:rPr>
                <a:t>Fluorite</a:t>
              </a:r>
              <a:endParaRPr lang="en-US" sz="2000" dirty="0">
                <a:solidFill>
                  <a:srgbClr val="FFFF00"/>
                </a:solidFill>
              </a:endParaRPr>
            </a:p>
          </p:txBody>
        </p:sp>
        <p:sp>
          <p:nvSpPr>
            <p:cNvPr id="7" name="TextBox 6"/>
            <p:cNvSpPr txBox="1"/>
            <p:nvPr/>
          </p:nvSpPr>
          <p:spPr>
            <a:xfrm>
              <a:off x="5352783" y="3135868"/>
              <a:ext cx="1029449" cy="461665"/>
            </a:xfrm>
            <a:prstGeom prst="rect">
              <a:avLst/>
            </a:prstGeom>
            <a:noFill/>
          </p:spPr>
          <p:txBody>
            <a:bodyPr wrap="none" rtlCol="0">
              <a:spAutoFit/>
            </a:bodyPr>
            <a:lstStyle/>
            <a:p>
              <a:r>
                <a:rPr lang="en-US" sz="2400" dirty="0" smtClean="0">
                  <a:solidFill>
                    <a:srgbClr val="FF0000"/>
                  </a:solidFill>
                </a:rPr>
                <a:t>Barite</a:t>
              </a:r>
              <a:endParaRPr lang="en-US" sz="2400" dirty="0">
                <a:solidFill>
                  <a:srgbClr val="FF0000"/>
                </a:solidFill>
              </a:endParaRPr>
            </a:p>
          </p:txBody>
        </p:sp>
        <p:sp>
          <p:nvSpPr>
            <p:cNvPr id="8" name="TextBox 7"/>
            <p:cNvSpPr txBox="1"/>
            <p:nvPr/>
          </p:nvSpPr>
          <p:spPr>
            <a:xfrm>
              <a:off x="1589487" y="2535501"/>
              <a:ext cx="1943161" cy="400110"/>
            </a:xfrm>
            <a:prstGeom prst="rect">
              <a:avLst/>
            </a:prstGeom>
            <a:noFill/>
          </p:spPr>
          <p:txBody>
            <a:bodyPr wrap="none" rtlCol="0">
              <a:spAutoFit/>
            </a:bodyPr>
            <a:lstStyle/>
            <a:p>
              <a:r>
                <a:rPr lang="en-US" sz="2000" dirty="0" smtClean="0">
                  <a:solidFill>
                    <a:srgbClr val="FFFF00"/>
                  </a:solidFill>
                </a:rPr>
                <a:t>Dolomite lithic</a:t>
              </a:r>
              <a:endParaRPr lang="en-US" sz="2000" dirty="0">
                <a:solidFill>
                  <a:srgbClr val="FFFF00"/>
                </a:solidFill>
              </a:endParaRPr>
            </a:p>
          </p:txBody>
        </p:sp>
        <p:sp>
          <p:nvSpPr>
            <p:cNvPr id="9" name="TextBox 8"/>
            <p:cNvSpPr txBox="1"/>
            <p:nvPr/>
          </p:nvSpPr>
          <p:spPr>
            <a:xfrm>
              <a:off x="3109605" y="4851619"/>
              <a:ext cx="1090363" cy="400110"/>
            </a:xfrm>
            <a:prstGeom prst="rect">
              <a:avLst/>
            </a:prstGeom>
            <a:noFill/>
          </p:spPr>
          <p:txBody>
            <a:bodyPr wrap="none" rtlCol="0">
              <a:spAutoFit/>
            </a:bodyPr>
            <a:lstStyle/>
            <a:p>
              <a:r>
                <a:rPr lang="en-US" sz="2000" dirty="0" smtClean="0">
                  <a:solidFill>
                    <a:srgbClr val="FFFF00"/>
                  </a:solidFill>
                </a:rPr>
                <a:t>Calcite</a:t>
              </a:r>
              <a:endParaRPr lang="en-US" sz="2000" dirty="0">
                <a:solidFill>
                  <a:srgbClr val="FFFF00"/>
                </a:solidFill>
              </a:endParaRPr>
            </a:p>
          </p:txBody>
        </p:sp>
        <p:cxnSp>
          <p:nvCxnSpPr>
            <p:cNvPr id="10" name="Straight Arrow Connector 9"/>
            <p:cNvCxnSpPr/>
            <p:nvPr/>
          </p:nvCxnSpPr>
          <p:spPr>
            <a:xfrm flipV="1">
              <a:off x="3741128" y="3818552"/>
              <a:ext cx="631105" cy="7039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0"/>
            </p:cNvCxnSpPr>
            <p:nvPr/>
          </p:nvCxnSpPr>
          <p:spPr>
            <a:xfrm flipV="1">
              <a:off x="3734041" y="3334953"/>
              <a:ext cx="621671" cy="58469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741128" y="3235461"/>
              <a:ext cx="349933" cy="68418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7927" y="198771"/>
              <a:ext cx="4328743" cy="369332"/>
            </a:xfrm>
            <a:prstGeom prst="rect">
              <a:avLst/>
            </a:prstGeom>
            <a:noFill/>
          </p:spPr>
          <p:txBody>
            <a:bodyPr wrap="square" rtlCol="0">
              <a:spAutoFit/>
            </a:bodyPr>
            <a:lstStyle/>
            <a:p>
              <a:r>
                <a:rPr lang="en-US" dirty="0" smtClean="0"/>
                <a:t>Backscattered electron image</a:t>
              </a:r>
              <a:endParaRPr lang="en-US" dirty="0"/>
            </a:p>
          </p:txBody>
        </p:sp>
      </p:grpSp>
    </p:spTree>
    <p:extLst>
      <p:ext uri="{BB962C8B-B14F-4D97-AF65-F5344CB8AC3E}">
        <p14:creationId xmlns:p14="http://schemas.microsoft.com/office/powerpoint/2010/main" val="4081441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249"/>
            <a:ext cx="6419668" cy="481475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6096000" y="0"/>
            <a:ext cx="6096000" cy="4572000"/>
          </a:xfrm>
          <a:prstGeom prst="rect">
            <a:avLst/>
          </a:prstGeom>
        </p:spPr>
      </p:pic>
      <p:sp>
        <p:nvSpPr>
          <p:cNvPr id="15" name="TextBox 14"/>
          <p:cNvSpPr txBox="1"/>
          <p:nvPr/>
        </p:nvSpPr>
        <p:spPr>
          <a:xfrm>
            <a:off x="4191000" y="5410200"/>
            <a:ext cx="1378904" cy="461665"/>
          </a:xfrm>
          <a:prstGeom prst="rect">
            <a:avLst/>
          </a:prstGeom>
          <a:noFill/>
        </p:spPr>
        <p:txBody>
          <a:bodyPr wrap="none" rtlCol="0">
            <a:spAutoFit/>
          </a:bodyPr>
          <a:lstStyle/>
          <a:p>
            <a:r>
              <a:rPr lang="en-US" sz="2400" dirty="0" smtClean="0">
                <a:solidFill>
                  <a:srgbClr val="FFFF00"/>
                </a:solidFill>
              </a:rPr>
              <a:t>SiO</a:t>
            </a:r>
            <a:r>
              <a:rPr lang="en-US" sz="2400" baseline="-25000" dirty="0" smtClean="0">
                <a:solidFill>
                  <a:srgbClr val="FFFF00"/>
                </a:solidFill>
              </a:rPr>
              <a:t>2</a:t>
            </a:r>
            <a:r>
              <a:rPr lang="en-US" sz="2400" dirty="0" smtClean="0">
                <a:solidFill>
                  <a:srgbClr val="FFFF00"/>
                </a:solidFill>
              </a:rPr>
              <a:t> </a:t>
            </a:r>
            <a:r>
              <a:rPr lang="en-US" sz="2400" dirty="0" smtClean="0">
                <a:solidFill>
                  <a:srgbClr val="FFFF00"/>
                </a:solidFill>
              </a:rPr>
              <a:t>lithic</a:t>
            </a:r>
            <a:endParaRPr lang="en-US" sz="2400" dirty="0">
              <a:solidFill>
                <a:srgbClr val="FFFF00"/>
              </a:solidFill>
            </a:endParaRPr>
          </a:p>
        </p:txBody>
      </p:sp>
      <p:sp>
        <p:nvSpPr>
          <p:cNvPr id="16" name="TextBox 15"/>
          <p:cNvSpPr txBox="1"/>
          <p:nvPr/>
        </p:nvSpPr>
        <p:spPr>
          <a:xfrm>
            <a:off x="838200" y="5943600"/>
            <a:ext cx="780983" cy="461665"/>
          </a:xfrm>
          <a:prstGeom prst="rect">
            <a:avLst/>
          </a:prstGeom>
          <a:noFill/>
        </p:spPr>
        <p:txBody>
          <a:bodyPr wrap="none" rtlCol="0">
            <a:spAutoFit/>
          </a:bodyPr>
          <a:lstStyle/>
          <a:p>
            <a:r>
              <a:rPr lang="en-US" sz="2400" dirty="0" smtClean="0">
                <a:solidFill>
                  <a:srgbClr val="FFFF00"/>
                </a:solidFill>
              </a:rPr>
              <a:t>SiO</a:t>
            </a:r>
            <a:r>
              <a:rPr lang="en-US" sz="2400" baseline="-25000" dirty="0" smtClean="0">
                <a:solidFill>
                  <a:srgbClr val="FFFF00"/>
                </a:solidFill>
              </a:rPr>
              <a:t>2</a:t>
            </a:r>
            <a:endParaRPr lang="en-US" sz="2400" baseline="-25000" dirty="0">
              <a:solidFill>
                <a:srgbClr val="FFFF00"/>
              </a:solidFill>
            </a:endParaRPr>
          </a:p>
        </p:txBody>
      </p:sp>
      <p:cxnSp>
        <p:nvCxnSpPr>
          <p:cNvPr id="17" name="Straight Arrow Connector 16"/>
          <p:cNvCxnSpPr/>
          <p:nvPr/>
        </p:nvCxnSpPr>
        <p:spPr>
          <a:xfrm flipV="1">
            <a:off x="1474343" y="5328356"/>
            <a:ext cx="348825" cy="66487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276600" y="5100935"/>
            <a:ext cx="1101584" cy="461665"/>
          </a:xfrm>
          <a:prstGeom prst="rect">
            <a:avLst/>
          </a:prstGeom>
          <a:noFill/>
        </p:spPr>
        <p:txBody>
          <a:bodyPr wrap="none" rtlCol="0">
            <a:spAutoFit/>
          </a:bodyPr>
          <a:lstStyle/>
          <a:p>
            <a:r>
              <a:rPr lang="en-US" sz="2400" dirty="0" smtClean="0">
                <a:solidFill>
                  <a:srgbClr val="FFFF00"/>
                </a:solidFill>
              </a:rPr>
              <a:t>K-spar</a:t>
            </a:r>
            <a:endParaRPr lang="en-US" sz="2400" dirty="0">
              <a:solidFill>
                <a:srgbClr val="FFFF00"/>
              </a:solidFill>
            </a:endParaRPr>
          </a:p>
        </p:txBody>
      </p:sp>
      <p:cxnSp>
        <p:nvCxnSpPr>
          <p:cNvPr id="19" name="Straight Arrow Connector 18"/>
          <p:cNvCxnSpPr/>
          <p:nvPr/>
        </p:nvCxnSpPr>
        <p:spPr>
          <a:xfrm flipH="1" flipV="1">
            <a:off x="2693344" y="4686221"/>
            <a:ext cx="604167" cy="67898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19400" y="2971800"/>
            <a:ext cx="554239" cy="19221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877373" y="2721117"/>
            <a:ext cx="1018227" cy="461665"/>
          </a:xfrm>
          <a:prstGeom prst="rect">
            <a:avLst/>
          </a:prstGeom>
          <a:noFill/>
        </p:spPr>
        <p:txBody>
          <a:bodyPr wrap="none" rtlCol="0">
            <a:spAutoFit/>
          </a:bodyPr>
          <a:lstStyle/>
          <a:p>
            <a:r>
              <a:rPr lang="en-US" sz="2400" dirty="0" smtClean="0">
                <a:solidFill>
                  <a:srgbClr val="FFFF00"/>
                </a:solidFill>
              </a:rPr>
              <a:t>pyrite</a:t>
            </a:r>
            <a:endParaRPr lang="en-US" sz="2400" dirty="0">
              <a:solidFill>
                <a:srgbClr val="FFFF00"/>
              </a:solidFill>
            </a:endParaRPr>
          </a:p>
        </p:txBody>
      </p:sp>
      <p:cxnSp>
        <p:nvCxnSpPr>
          <p:cNvPr id="22" name="Straight Arrow Connector 21"/>
          <p:cNvCxnSpPr/>
          <p:nvPr/>
        </p:nvCxnSpPr>
        <p:spPr>
          <a:xfrm>
            <a:off x="1474343" y="5993233"/>
            <a:ext cx="1108698" cy="23240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8" idx="1"/>
          </p:cNvCxnSpPr>
          <p:nvPr/>
        </p:nvCxnSpPr>
        <p:spPr>
          <a:xfrm flipH="1" flipV="1">
            <a:off x="2872796" y="5220410"/>
            <a:ext cx="403804" cy="11135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0" y="2133600"/>
            <a:ext cx="2919389" cy="400110"/>
          </a:xfrm>
          <a:prstGeom prst="rect">
            <a:avLst/>
          </a:prstGeom>
          <a:noFill/>
        </p:spPr>
        <p:txBody>
          <a:bodyPr wrap="none" rtlCol="0">
            <a:spAutoFit/>
          </a:bodyPr>
          <a:lstStyle/>
          <a:p>
            <a:r>
              <a:rPr lang="en-US" sz="2000" dirty="0" smtClean="0">
                <a:solidFill>
                  <a:srgbClr val="FFFF00"/>
                </a:solidFill>
              </a:rPr>
              <a:t>Dolomite/calcite lithic</a:t>
            </a:r>
            <a:endParaRPr lang="en-US" sz="2000" dirty="0">
              <a:solidFill>
                <a:srgbClr val="FFFF00"/>
              </a:solidFill>
            </a:endParaRPr>
          </a:p>
        </p:txBody>
      </p:sp>
      <p:sp>
        <p:nvSpPr>
          <p:cNvPr id="25" name="TextBox 24"/>
          <p:cNvSpPr txBox="1"/>
          <p:nvPr/>
        </p:nvSpPr>
        <p:spPr>
          <a:xfrm>
            <a:off x="0" y="126508"/>
            <a:ext cx="2359941" cy="1569660"/>
          </a:xfrm>
          <a:prstGeom prst="rect">
            <a:avLst/>
          </a:prstGeom>
          <a:noFill/>
        </p:spPr>
        <p:txBody>
          <a:bodyPr wrap="none" rtlCol="0">
            <a:spAutoFit/>
          </a:bodyPr>
          <a:lstStyle/>
          <a:p>
            <a:r>
              <a:rPr lang="en-US" sz="2400" dirty="0" smtClean="0"/>
              <a:t>FC78-7</a:t>
            </a:r>
          </a:p>
          <a:p>
            <a:r>
              <a:rPr lang="en-US" sz="2400" dirty="0" smtClean="0"/>
              <a:t>Box 199</a:t>
            </a:r>
          </a:p>
          <a:p>
            <a:r>
              <a:rPr lang="en-US" sz="2400" dirty="0" smtClean="0"/>
              <a:t>FC07-13</a:t>
            </a:r>
          </a:p>
          <a:p>
            <a:r>
              <a:rPr lang="en-US" sz="2400" dirty="0" smtClean="0"/>
              <a:t>541.6 - 544.7 m</a:t>
            </a:r>
            <a:endParaRPr lang="en-US" sz="2400" dirty="0"/>
          </a:p>
        </p:txBody>
      </p:sp>
      <p:cxnSp>
        <p:nvCxnSpPr>
          <p:cNvPr id="27" name="Straight Connector 26"/>
          <p:cNvCxnSpPr/>
          <p:nvPr/>
        </p:nvCxnSpPr>
        <p:spPr>
          <a:xfrm>
            <a:off x="11125200" y="4038600"/>
            <a:ext cx="76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0972800" y="4050268"/>
            <a:ext cx="1143000" cy="369332"/>
          </a:xfrm>
          <a:prstGeom prst="rect">
            <a:avLst/>
          </a:prstGeom>
          <a:noFill/>
        </p:spPr>
        <p:txBody>
          <a:bodyPr wrap="square" rtlCol="0">
            <a:spAutoFit/>
          </a:bodyPr>
          <a:lstStyle/>
          <a:p>
            <a:r>
              <a:rPr lang="en-US" dirty="0" smtClean="0"/>
              <a:t>100 </a:t>
            </a:r>
            <a:r>
              <a:rPr lang="en-US" dirty="0" smtClean="0">
                <a:sym typeface="Symbol" panose="05050102010706020507" pitchFamily="18" charset="2"/>
              </a:rPr>
              <a:t>m</a:t>
            </a:r>
            <a:endParaRPr lang="en-US" dirty="0"/>
          </a:p>
        </p:txBody>
      </p:sp>
      <p:sp>
        <p:nvSpPr>
          <p:cNvPr id="33" name="TextBox 32"/>
          <p:cNvSpPr txBox="1"/>
          <p:nvPr/>
        </p:nvSpPr>
        <p:spPr>
          <a:xfrm>
            <a:off x="0" y="1685043"/>
            <a:ext cx="4328743" cy="369332"/>
          </a:xfrm>
          <a:prstGeom prst="rect">
            <a:avLst/>
          </a:prstGeom>
          <a:noFill/>
        </p:spPr>
        <p:txBody>
          <a:bodyPr wrap="square" rtlCol="0">
            <a:spAutoFit/>
          </a:bodyPr>
          <a:lstStyle/>
          <a:p>
            <a:r>
              <a:rPr lang="en-US" dirty="0" smtClean="0"/>
              <a:t>Backscattered electron image</a:t>
            </a:r>
            <a:endParaRPr lang="en-US" dirty="0"/>
          </a:p>
        </p:txBody>
      </p:sp>
      <p:sp>
        <p:nvSpPr>
          <p:cNvPr id="34" name="TextBox 33"/>
          <p:cNvSpPr txBox="1"/>
          <p:nvPr/>
        </p:nvSpPr>
        <p:spPr>
          <a:xfrm>
            <a:off x="7863257" y="4551010"/>
            <a:ext cx="4328743" cy="369332"/>
          </a:xfrm>
          <a:prstGeom prst="rect">
            <a:avLst/>
          </a:prstGeom>
          <a:noFill/>
        </p:spPr>
        <p:txBody>
          <a:bodyPr wrap="square" rtlCol="0">
            <a:spAutoFit/>
          </a:bodyPr>
          <a:lstStyle/>
          <a:p>
            <a:pPr algn="r"/>
            <a:r>
              <a:rPr lang="en-US" dirty="0" smtClean="0"/>
              <a:t>Cross-polarized light micrograph</a:t>
            </a:r>
            <a:endParaRPr lang="en-US" dirty="0"/>
          </a:p>
        </p:txBody>
      </p:sp>
    </p:spTree>
    <p:extLst>
      <p:ext uri="{BB962C8B-B14F-4D97-AF65-F5344CB8AC3E}">
        <p14:creationId xmlns:p14="http://schemas.microsoft.com/office/powerpoint/2010/main" val="3450815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05" y="1219201"/>
            <a:ext cx="5133443" cy="4862423"/>
          </a:xfrm>
          <a:prstGeom prst="rect">
            <a:avLst/>
          </a:prstGeom>
        </p:spPr>
      </p:pic>
      <p:sp>
        <p:nvSpPr>
          <p:cNvPr id="2" name="Title 1"/>
          <p:cNvSpPr>
            <a:spLocks noGrp="1"/>
          </p:cNvSpPr>
          <p:nvPr>
            <p:ph type="title"/>
          </p:nvPr>
        </p:nvSpPr>
        <p:spPr>
          <a:xfrm>
            <a:off x="370222" y="0"/>
            <a:ext cx="10515600" cy="1325563"/>
          </a:xfrm>
        </p:spPr>
        <p:txBody>
          <a:bodyPr/>
          <a:lstStyle/>
          <a:p>
            <a:r>
              <a:rPr lang="en-US" dirty="0" err="1" smtClean="0"/>
              <a:t>Kärdla</a:t>
            </a:r>
            <a:r>
              <a:rPr lang="en-US" dirty="0" smtClean="0"/>
              <a:t> and </a:t>
            </a:r>
            <a:r>
              <a:rPr lang="en-US" dirty="0" smtClean="0"/>
              <a:t>Haughton: marine target craters</a:t>
            </a:r>
            <a:endParaRPr lang="en-US" dirty="0"/>
          </a:p>
        </p:txBody>
      </p:sp>
      <p:pic>
        <p:nvPicPr>
          <p:cNvPr id="6" name="Picture 5"/>
          <p:cNvPicPr>
            <a:picLocks noChangeAspect="1"/>
          </p:cNvPicPr>
          <p:nvPr/>
        </p:nvPicPr>
        <p:blipFill>
          <a:blip r:embed="rId4"/>
          <a:stretch>
            <a:fillRect/>
          </a:stretch>
        </p:blipFill>
        <p:spPr>
          <a:xfrm>
            <a:off x="5613734" y="1219201"/>
            <a:ext cx="6287754" cy="4862423"/>
          </a:xfrm>
          <a:prstGeom prst="rect">
            <a:avLst/>
          </a:prstGeom>
        </p:spPr>
      </p:pic>
      <p:sp>
        <p:nvSpPr>
          <p:cNvPr id="3" name="TextBox 2"/>
          <p:cNvSpPr txBox="1"/>
          <p:nvPr/>
        </p:nvSpPr>
        <p:spPr>
          <a:xfrm>
            <a:off x="365105" y="6081624"/>
            <a:ext cx="2185988" cy="369332"/>
          </a:xfrm>
          <a:prstGeom prst="rect">
            <a:avLst/>
          </a:prstGeom>
          <a:noFill/>
        </p:spPr>
        <p:txBody>
          <a:bodyPr wrap="square" rtlCol="0">
            <a:spAutoFit/>
          </a:bodyPr>
          <a:lstStyle/>
          <a:p>
            <a:r>
              <a:rPr lang="en-US" dirty="0" err="1" smtClean="0"/>
              <a:t>Versh</a:t>
            </a:r>
            <a:r>
              <a:rPr lang="en-US" dirty="0" smtClean="0"/>
              <a:t> et al. (2005)</a:t>
            </a:r>
            <a:endParaRPr lang="en-US" dirty="0"/>
          </a:p>
        </p:txBody>
      </p:sp>
      <p:sp>
        <p:nvSpPr>
          <p:cNvPr id="7" name="TextBox 6"/>
          <p:cNvSpPr txBox="1"/>
          <p:nvPr/>
        </p:nvSpPr>
        <p:spPr>
          <a:xfrm>
            <a:off x="5628022" y="6081624"/>
            <a:ext cx="2185988" cy="369332"/>
          </a:xfrm>
          <a:prstGeom prst="rect">
            <a:avLst/>
          </a:prstGeom>
          <a:noFill/>
        </p:spPr>
        <p:txBody>
          <a:bodyPr wrap="square" rtlCol="0">
            <a:spAutoFit/>
          </a:bodyPr>
          <a:lstStyle/>
          <a:p>
            <a:r>
              <a:rPr lang="en-US" dirty="0" err="1" smtClean="0"/>
              <a:t>Osinski</a:t>
            </a:r>
            <a:r>
              <a:rPr lang="en-US" dirty="0" smtClean="0"/>
              <a:t> et al. (2013)</a:t>
            </a:r>
            <a:endParaRPr lang="en-US" dirty="0"/>
          </a:p>
        </p:txBody>
      </p:sp>
    </p:spTree>
    <p:extLst>
      <p:ext uri="{BB962C8B-B14F-4D97-AF65-F5344CB8AC3E}">
        <p14:creationId xmlns:p14="http://schemas.microsoft.com/office/powerpoint/2010/main" val="2778197506"/>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812</TotalTime>
  <Words>1122</Words>
  <Application>Microsoft Office PowerPoint</Application>
  <PresentationFormat>Widescreen</PresentationFormat>
  <Paragraphs>147</Paragraphs>
  <Slides>13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Symbol</vt:lpstr>
      <vt:lpstr>Times New Roman</vt:lpstr>
      <vt:lpstr>Office Theme</vt:lpstr>
      <vt:lpstr>Analysis of hydrothermal alteration of the Flynn Creek impact crater</vt:lpstr>
      <vt:lpstr>Why study terrestrial impact craters?</vt:lpstr>
      <vt:lpstr>Impact-induced hydrothermal systems</vt:lpstr>
      <vt:lpstr>Flynn Creek impact crater</vt:lpstr>
      <vt:lpstr>Research methods and goals</vt:lpstr>
      <vt:lpstr>Target rock lithologies</vt:lpstr>
      <vt:lpstr>PowerPoint Presentation</vt:lpstr>
      <vt:lpstr>PowerPoint Presentation</vt:lpstr>
      <vt:lpstr>Kärdla and Haughton: marine target craters</vt:lpstr>
      <vt:lpstr>Discussion</vt:lpstr>
      <vt:lpstr>Future work</vt:lpstr>
      <vt:lpstr>Acknowledgements </vt:lpstr>
      <vt:lpstr>Questions?</vt:lpstr>
    </vt:vector>
  </TitlesOfParts>
  <Company>Northern Arizona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Hydrothermal alteration analysis from the Flynn Creek impact Crater</dc:title>
  <dc:creator>Haley Rae Leonard</dc:creator>
  <cp:lastModifiedBy>Gaither, Tenielle A</cp:lastModifiedBy>
  <cp:revision>53</cp:revision>
  <dcterms:created xsi:type="dcterms:W3CDTF">2017-03-06T22:07:40Z</dcterms:created>
  <dcterms:modified xsi:type="dcterms:W3CDTF">2017-04-07T02:06:09Z</dcterms:modified>
</cp:coreProperties>
</file>